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6" d="100"/>
          <a:sy n="106" d="100"/>
        </p:scale>
        <p:origin x="7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24E270-E652-4CA9-BFE0-6058AB1DE51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B8126AD-46C8-4B95-8A54-BD6EFE6C605C}">
      <dgm:prSet/>
      <dgm:spPr/>
      <dgm:t>
        <a:bodyPr/>
        <a:lstStyle/>
        <a:p>
          <a:r>
            <a:rPr lang="es-ES"/>
            <a:t>Limpieza de los datos: Este paso elimina cualquier dato que sea incorrecto, incompleto o irrelevante. </a:t>
          </a:r>
          <a:endParaRPr lang="en-US"/>
        </a:p>
      </dgm:t>
    </dgm:pt>
    <dgm:pt modelId="{AAFDFC64-C06E-4489-B1AE-C8CC00D89B53}" type="parTrans" cxnId="{3A4FEDE7-F5DB-4693-BF22-C6A6DA9BF2E8}">
      <dgm:prSet/>
      <dgm:spPr/>
      <dgm:t>
        <a:bodyPr/>
        <a:lstStyle/>
        <a:p>
          <a:endParaRPr lang="en-US"/>
        </a:p>
      </dgm:t>
    </dgm:pt>
    <dgm:pt modelId="{A2A8F6E3-8DEE-4CFF-A02C-107F3518F26A}" type="sibTrans" cxnId="{3A4FEDE7-F5DB-4693-BF22-C6A6DA9BF2E8}">
      <dgm:prSet/>
      <dgm:spPr/>
      <dgm:t>
        <a:bodyPr/>
        <a:lstStyle/>
        <a:p>
          <a:endParaRPr lang="en-US"/>
        </a:p>
      </dgm:t>
    </dgm:pt>
    <dgm:pt modelId="{F207EF36-E6EF-4A5E-8027-0528CFE24F6E}">
      <dgm:prSet/>
      <dgm:spPr/>
      <dgm:t>
        <a:bodyPr/>
        <a:lstStyle/>
        <a:p>
          <a:r>
            <a:rPr lang="es-ES"/>
            <a:t>Transformación de los datos: Este paso transforma los datos en una forma más adecuada para el algoritmo de aprendizaje automático. </a:t>
          </a:r>
          <a:endParaRPr lang="en-US"/>
        </a:p>
      </dgm:t>
    </dgm:pt>
    <dgm:pt modelId="{0CAC3970-2333-4E58-B7E0-D05F8624A486}" type="parTrans" cxnId="{21D8310E-FDB3-43C5-A859-16E26A16D1E5}">
      <dgm:prSet/>
      <dgm:spPr/>
      <dgm:t>
        <a:bodyPr/>
        <a:lstStyle/>
        <a:p>
          <a:endParaRPr lang="en-US"/>
        </a:p>
      </dgm:t>
    </dgm:pt>
    <dgm:pt modelId="{0447ADD9-0068-4A2D-91EB-8D5B9F6F7FE1}" type="sibTrans" cxnId="{21D8310E-FDB3-43C5-A859-16E26A16D1E5}">
      <dgm:prSet/>
      <dgm:spPr/>
      <dgm:t>
        <a:bodyPr/>
        <a:lstStyle/>
        <a:p>
          <a:endParaRPr lang="en-US"/>
        </a:p>
      </dgm:t>
    </dgm:pt>
    <dgm:pt modelId="{DCEAFEA9-FB8B-47CF-85CE-12ED8E47172B}">
      <dgm:prSet/>
      <dgm:spPr/>
      <dgm:t>
        <a:bodyPr/>
        <a:lstStyle/>
        <a:p>
          <a:r>
            <a:rPr lang="es-ES"/>
            <a:t>Reducción de datos: Este paso reduce la cantidad de datos seleccionando sólo las características más relevantes. </a:t>
          </a:r>
          <a:endParaRPr lang="en-US"/>
        </a:p>
      </dgm:t>
    </dgm:pt>
    <dgm:pt modelId="{726CC726-A752-4BE7-BBF9-EB99494B52DD}" type="parTrans" cxnId="{6D4A5B76-35D0-4530-BC0A-A628F15F06F0}">
      <dgm:prSet/>
      <dgm:spPr/>
      <dgm:t>
        <a:bodyPr/>
        <a:lstStyle/>
        <a:p>
          <a:endParaRPr lang="en-US"/>
        </a:p>
      </dgm:t>
    </dgm:pt>
    <dgm:pt modelId="{958F9EFE-46FB-4B48-8C04-215F5DE537DE}" type="sibTrans" cxnId="{6D4A5B76-35D0-4530-BC0A-A628F15F06F0}">
      <dgm:prSet/>
      <dgm:spPr/>
      <dgm:t>
        <a:bodyPr/>
        <a:lstStyle/>
        <a:p>
          <a:endParaRPr lang="en-US"/>
        </a:p>
      </dgm:t>
    </dgm:pt>
    <dgm:pt modelId="{1757ADC3-E66E-4EA1-A91F-2D877FDD9C62}">
      <dgm:prSet/>
      <dgm:spPr/>
      <dgm:t>
        <a:bodyPr/>
        <a:lstStyle/>
        <a:p>
          <a:r>
            <a:rPr lang="es-ES"/>
            <a:t>Discretización de los datos: Este paso convierte los datos en una forma más adecuada para el algoritmo de aprendizaje automático.</a:t>
          </a:r>
          <a:endParaRPr lang="en-US"/>
        </a:p>
      </dgm:t>
    </dgm:pt>
    <dgm:pt modelId="{FECD0AC1-6955-4F99-92C9-C69BD3354FE8}" type="parTrans" cxnId="{B9B2F711-5F11-4F44-8C0F-8328E37EE9FD}">
      <dgm:prSet/>
      <dgm:spPr/>
      <dgm:t>
        <a:bodyPr/>
        <a:lstStyle/>
        <a:p>
          <a:endParaRPr lang="en-US"/>
        </a:p>
      </dgm:t>
    </dgm:pt>
    <dgm:pt modelId="{B054F60F-E10F-4EB2-98EB-73A5BB7BB7E9}" type="sibTrans" cxnId="{B9B2F711-5F11-4F44-8C0F-8328E37EE9FD}">
      <dgm:prSet/>
      <dgm:spPr/>
      <dgm:t>
        <a:bodyPr/>
        <a:lstStyle/>
        <a:p>
          <a:endParaRPr lang="en-US"/>
        </a:p>
      </dgm:t>
    </dgm:pt>
    <dgm:pt modelId="{07B14EE5-8FBF-4B1B-8256-363052C751D2}" type="pres">
      <dgm:prSet presAssocID="{4724E270-E652-4CA9-BFE0-6058AB1DE51B}" presName="root" presStyleCnt="0">
        <dgm:presLayoutVars>
          <dgm:dir/>
          <dgm:resizeHandles val="exact"/>
        </dgm:presLayoutVars>
      </dgm:prSet>
      <dgm:spPr/>
    </dgm:pt>
    <dgm:pt modelId="{79E10EC3-EE28-44EB-B24F-1103CE161A48}" type="pres">
      <dgm:prSet presAssocID="{3B8126AD-46C8-4B95-8A54-BD6EFE6C605C}" presName="compNode" presStyleCnt="0"/>
      <dgm:spPr/>
    </dgm:pt>
    <dgm:pt modelId="{78DB1A6C-099D-414A-8C30-42AC3A657BAB}" type="pres">
      <dgm:prSet presAssocID="{3B8126AD-46C8-4B95-8A54-BD6EFE6C605C}" presName="bgRect" presStyleLbl="bgShp" presStyleIdx="0" presStyleCnt="4"/>
      <dgm:spPr/>
    </dgm:pt>
    <dgm:pt modelId="{66DC4C02-E738-4350-B124-26091914EFB1}" type="pres">
      <dgm:prSet presAssocID="{3B8126AD-46C8-4B95-8A54-BD6EFE6C605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6AC88E7A-AA66-4ECA-AB91-BC79FF0CAFFB}" type="pres">
      <dgm:prSet presAssocID="{3B8126AD-46C8-4B95-8A54-BD6EFE6C605C}" presName="spaceRect" presStyleCnt="0"/>
      <dgm:spPr/>
    </dgm:pt>
    <dgm:pt modelId="{6B11A96C-964A-4035-854D-030FC8C40172}" type="pres">
      <dgm:prSet presAssocID="{3B8126AD-46C8-4B95-8A54-BD6EFE6C605C}" presName="parTx" presStyleLbl="revTx" presStyleIdx="0" presStyleCnt="4">
        <dgm:presLayoutVars>
          <dgm:chMax val="0"/>
          <dgm:chPref val="0"/>
        </dgm:presLayoutVars>
      </dgm:prSet>
      <dgm:spPr/>
    </dgm:pt>
    <dgm:pt modelId="{D59C4063-A246-4F01-9D2D-ABCCCE2CF585}" type="pres">
      <dgm:prSet presAssocID="{A2A8F6E3-8DEE-4CFF-A02C-107F3518F26A}" presName="sibTrans" presStyleCnt="0"/>
      <dgm:spPr/>
    </dgm:pt>
    <dgm:pt modelId="{C9C31116-B470-45DE-8B8C-B37C9837881D}" type="pres">
      <dgm:prSet presAssocID="{F207EF36-E6EF-4A5E-8027-0528CFE24F6E}" presName="compNode" presStyleCnt="0"/>
      <dgm:spPr/>
    </dgm:pt>
    <dgm:pt modelId="{7247716D-B9C9-426F-8915-C623CDE2566F}" type="pres">
      <dgm:prSet presAssocID="{F207EF36-E6EF-4A5E-8027-0528CFE24F6E}" presName="bgRect" presStyleLbl="bgShp" presStyleIdx="1" presStyleCnt="4"/>
      <dgm:spPr/>
    </dgm:pt>
    <dgm:pt modelId="{50C1CD01-87C5-41E2-AD9D-1E7665333077}" type="pres">
      <dgm:prSet presAssocID="{F207EF36-E6EF-4A5E-8027-0528CFE24F6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9E0B42C3-F479-4BC6-A8F2-722B9278E090}" type="pres">
      <dgm:prSet presAssocID="{F207EF36-E6EF-4A5E-8027-0528CFE24F6E}" presName="spaceRect" presStyleCnt="0"/>
      <dgm:spPr/>
    </dgm:pt>
    <dgm:pt modelId="{5855A3D9-FE21-40FB-8F23-867B94971720}" type="pres">
      <dgm:prSet presAssocID="{F207EF36-E6EF-4A5E-8027-0528CFE24F6E}" presName="parTx" presStyleLbl="revTx" presStyleIdx="1" presStyleCnt="4">
        <dgm:presLayoutVars>
          <dgm:chMax val="0"/>
          <dgm:chPref val="0"/>
        </dgm:presLayoutVars>
      </dgm:prSet>
      <dgm:spPr/>
    </dgm:pt>
    <dgm:pt modelId="{1586F9C7-C6D5-4E39-84E5-061910F82648}" type="pres">
      <dgm:prSet presAssocID="{0447ADD9-0068-4A2D-91EB-8D5B9F6F7FE1}" presName="sibTrans" presStyleCnt="0"/>
      <dgm:spPr/>
    </dgm:pt>
    <dgm:pt modelId="{C4E980CD-19AE-40CC-9CB3-C31A95B3306B}" type="pres">
      <dgm:prSet presAssocID="{DCEAFEA9-FB8B-47CF-85CE-12ED8E47172B}" presName="compNode" presStyleCnt="0"/>
      <dgm:spPr/>
    </dgm:pt>
    <dgm:pt modelId="{30813255-6255-4D26-8271-8FC3D9563993}" type="pres">
      <dgm:prSet presAssocID="{DCEAFEA9-FB8B-47CF-85CE-12ED8E47172B}" presName="bgRect" presStyleLbl="bgShp" presStyleIdx="2" presStyleCnt="4"/>
      <dgm:spPr/>
    </dgm:pt>
    <dgm:pt modelId="{E8D236F9-A25E-4812-A410-AEB80FFB5677}" type="pres">
      <dgm:prSet presAssocID="{DCEAFEA9-FB8B-47CF-85CE-12ED8E47172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iter"/>
        </a:ext>
      </dgm:extLst>
    </dgm:pt>
    <dgm:pt modelId="{1396E454-DED8-4F7A-89F6-17B102C0B3C5}" type="pres">
      <dgm:prSet presAssocID="{DCEAFEA9-FB8B-47CF-85CE-12ED8E47172B}" presName="spaceRect" presStyleCnt="0"/>
      <dgm:spPr/>
    </dgm:pt>
    <dgm:pt modelId="{3A720245-4961-4966-A22B-03BEBD4BC49F}" type="pres">
      <dgm:prSet presAssocID="{DCEAFEA9-FB8B-47CF-85CE-12ED8E47172B}" presName="parTx" presStyleLbl="revTx" presStyleIdx="2" presStyleCnt="4">
        <dgm:presLayoutVars>
          <dgm:chMax val="0"/>
          <dgm:chPref val="0"/>
        </dgm:presLayoutVars>
      </dgm:prSet>
      <dgm:spPr/>
    </dgm:pt>
    <dgm:pt modelId="{3FB866E8-37D8-4912-958E-FC59EFC94EBD}" type="pres">
      <dgm:prSet presAssocID="{958F9EFE-46FB-4B48-8C04-215F5DE537DE}" presName="sibTrans" presStyleCnt="0"/>
      <dgm:spPr/>
    </dgm:pt>
    <dgm:pt modelId="{C48930E0-7086-4E09-AFE4-9E0A5E285446}" type="pres">
      <dgm:prSet presAssocID="{1757ADC3-E66E-4EA1-A91F-2D877FDD9C62}" presName="compNode" presStyleCnt="0"/>
      <dgm:spPr/>
    </dgm:pt>
    <dgm:pt modelId="{9A19C913-4B86-4EEB-9A34-5A313993F815}" type="pres">
      <dgm:prSet presAssocID="{1757ADC3-E66E-4EA1-A91F-2D877FDD9C62}" presName="bgRect" presStyleLbl="bgShp" presStyleIdx="3" presStyleCnt="4"/>
      <dgm:spPr/>
    </dgm:pt>
    <dgm:pt modelId="{95AD6EA4-1150-4323-97C3-30CCD4B6CCA4}" type="pres">
      <dgm:prSet presAssocID="{1757ADC3-E66E-4EA1-A91F-2D877FDD9C6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293EC3AD-B7FA-4335-8182-5B136A154961}" type="pres">
      <dgm:prSet presAssocID="{1757ADC3-E66E-4EA1-A91F-2D877FDD9C62}" presName="spaceRect" presStyleCnt="0"/>
      <dgm:spPr/>
    </dgm:pt>
    <dgm:pt modelId="{F6FEC8B1-8FB5-4BF8-8C53-EFABC5623EED}" type="pres">
      <dgm:prSet presAssocID="{1757ADC3-E66E-4EA1-A91F-2D877FDD9C62}" presName="parTx" presStyleLbl="revTx" presStyleIdx="3" presStyleCnt="4">
        <dgm:presLayoutVars>
          <dgm:chMax val="0"/>
          <dgm:chPref val="0"/>
        </dgm:presLayoutVars>
      </dgm:prSet>
      <dgm:spPr/>
    </dgm:pt>
  </dgm:ptLst>
  <dgm:cxnLst>
    <dgm:cxn modelId="{0A487A0B-00D5-48BA-B065-023D600C2ABB}" type="presOf" srcId="{4724E270-E652-4CA9-BFE0-6058AB1DE51B}" destId="{07B14EE5-8FBF-4B1B-8256-363052C751D2}" srcOrd="0" destOrd="0" presId="urn:microsoft.com/office/officeart/2018/2/layout/IconVerticalSolidList"/>
    <dgm:cxn modelId="{21D8310E-FDB3-43C5-A859-16E26A16D1E5}" srcId="{4724E270-E652-4CA9-BFE0-6058AB1DE51B}" destId="{F207EF36-E6EF-4A5E-8027-0528CFE24F6E}" srcOrd="1" destOrd="0" parTransId="{0CAC3970-2333-4E58-B7E0-D05F8624A486}" sibTransId="{0447ADD9-0068-4A2D-91EB-8D5B9F6F7FE1}"/>
    <dgm:cxn modelId="{B9B2F711-5F11-4F44-8C0F-8328E37EE9FD}" srcId="{4724E270-E652-4CA9-BFE0-6058AB1DE51B}" destId="{1757ADC3-E66E-4EA1-A91F-2D877FDD9C62}" srcOrd="3" destOrd="0" parTransId="{FECD0AC1-6955-4F99-92C9-C69BD3354FE8}" sibTransId="{B054F60F-E10F-4EB2-98EB-73A5BB7BB7E9}"/>
    <dgm:cxn modelId="{D277AF21-FBAD-4D61-85B9-DF490F0A7CA9}" type="presOf" srcId="{F207EF36-E6EF-4A5E-8027-0528CFE24F6E}" destId="{5855A3D9-FE21-40FB-8F23-867B94971720}" srcOrd="0" destOrd="0" presId="urn:microsoft.com/office/officeart/2018/2/layout/IconVerticalSolidList"/>
    <dgm:cxn modelId="{3DCCDD54-5437-446E-AFAE-1284448FE2FB}" type="presOf" srcId="{DCEAFEA9-FB8B-47CF-85CE-12ED8E47172B}" destId="{3A720245-4961-4966-A22B-03BEBD4BC49F}" srcOrd="0" destOrd="0" presId="urn:microsoft.com/office/officeart/2018/2/layout/IconVerticalSolidList"/>
    <dgm:cxn modelId="{6D4A5B76-35D0-4530-BC0A-A628F15F06F0}" srcId="{4724E270-E652-4CA9-BFE0-6058AB1DE51B}" destId="{DCEAFEA9-FB8B-47CF-85CE-12ED8E47172B}" srcOrd="2" destOrd="0" parTransId="{726CC726-A752-4BE7-BBF9-EB99494B52DD}" sibTransId="{958F9EFE-46FB-4B48-8C04-215F5DE537DE}"/>
    <dgm:cxn modelId="{765E1D96-0AE8-482A-9A95-FE9176CA37C6}" type="presOf" srcId="{3B8126AD-46C8-4B95-8A54-BD6EFE6C605C}" destId="{6B11A96C-964A-4035-854D-030FC8C40172}" srcOrd="0" destOrd="0" presId="urn:microsoft.com/office/officeart/2018/2/layout/IconVerticalSolidList"/>
    <dgm:cxn modelId="{3A4FEDE7-F5DB-4693-BF22-C6A6DA9BF2E8}" srcId="{4724E270-E652-4CA9-BFE0-6058AB1DE51B}" destId="{3B8126AD-46C8-4B95-8A54-BD6EFE6C605C}" srcOrd="0" destOrd="0" parTransId="{AAFDFC64-C06E-4489-B1AE-C8CC00D89B53}" sibTransId="{A2A8F6E3-8DEE-4CFF-A02C-107F3518F26A}"/>
    <dgm:cxn modelId="{4CFD86FF-DF23-4B3D-9768-F1DBBA3DA25A}" type="presOf" srcId="{1757ADC3-E66E-4EA1-A91F-2D877FDD9C62}" destId="{F6FEC8B1-8FB5-4BF8-8C53-EFABC5623EED}" srcOrd="0" destOrd="0" presId="urn:microsoft.com/office/officeart/2018/2/layout/IconVerticalSolidList"/>
    <dgm:cxn modelId="{C641D06F-C971-456D-8C00-D72A4D23B202}" type="presParOf" srcId="{07B14EE5-8FBF-4B1B-8256-363052C751D2}" destId="{79E10EC3-EE28-44EB-B24F-1103CE161A48}" srcOrd="0" destOrd="0" presId="urn:microsoft.com/office/officeart/2018/2/layout/IconVerticalSolidList"/>
    <dgm:cxn modelId="{351E716A-FF20-4F99-9FD2-5C9092FA5E16}" type="presParOf" srcId="{79E10EC3-EE28-44EB-B24F-1103CE161A48}" destId="{78DB1A6C-099D-414A-8C30-42AC3A657BAB}" srcOrd="0" destOrd="0" presId="urn:microsoft.com/office/officeart/2018/2/layout/IconVerticalSolidList"/>
    <dgm:cxn modelId="{650A2C93-5CF0-4E23-B8CA-4143CB0D86E2}" type="presParOf" srcId="{79E10EC3-EE28-44EB-B24F-1103CE161A48}" destId="{66DC4C02-E738-4350-B124-26091914EFB1}" srcOrd="1" destOrd="0" presId="urn:microsoft.com/office/officeart/2018/2/layout/IconVerticalSolidList"/>
    <dgm:cxn modelId="{B71A8F1E-3636-4836-BD28-56B4B23516DC}" type="presParOf" srcId="{79E10EC3-EE28-44EB-B24F-1103CE161A48}" destId="{6AC88E7A-AA66-4ECA-AB91-BC79FF0CAFFB}" srcOrd="2" destOrd="0" presId="urn:microsoft.com/office/officeart/2018/2/layout/IconVerticalSolidList"/>
    <dgm:cxn modelId="{D2F1C060-1F28-4873-8F24-DF7778B759BA}" type="presParOf" srcId="{79E10EC3-EE28-44EB-B24F-1103CE161A48}" destId="{6B11A96C-964A-4035-854D-030FC8C40172}" srcOrd="3" destOrd="0" presId="urn:microsoft.com/office/officeart/2018/2/layout/IconVerticalSolidList"/>
    <dgm:cxn modelId="{F7A7466A-863F-4F18-9303-F4366CA2C65A}" type="presParOf" srcId="{07B14EE5-8FBF-4B1B-8256-363052C751D2}" destId="{D59C4063-A246-4F01-9D2D-ABCCCE2CF585}" srcOrd="1" destOrd="0" presId="urn:microsoft.com/office/officeart/2018/2/layout/IconVerticalSolidList"/>
    <dgm:cxn modelId="{CD32E9DE-828B-41E0-BE16-79FBEA5F904E}" type="presParOf" srcId="{07B14EE5-8FBF-4B1B-8256-363052C751D2}" destId="{C9C31116-B470-45DE-8B8C-B37C9837881D}" srcOrd="2" destOrd="0" presId="urn:microsoft.com/office/officeart/2018/2/layout/IconVerticalSolidList"/>
    <dgm:cxn modelId="{FD39A5FD-8300-4487-BCD9-A879E9190E8D}" type="presParOf" srcId="{C9C31116-B470-45DE-8B8C-B37C9837881D}" destId="{7247716D-B9C9-426F-8915-C623CDE2566F}" srcOrd="0" destOrd="0" presId="urn:microsoft.com/office/officeart/2018/2/layout/IconVerticalSolidList"/>
    <dgm:cxn modelId="{40BAA52B-B13B-4C35-AC44-34A20F368217}" type="presParOf" srcId="{C9C31116-B470-45DE-8B8C-B37C9837881D}" destId="{50C1CD01-87C5-41E2-AD9D-1E7665333077}" srcOrd="1" destOrd="0" presId="urn:microsoft.com/office/officeart/2018/2/layout/IconVerticalSolidList"/>
    <dgm:cxn modelId="{35015538-979F-453B-A20A-8098761FF69F}" type="presParOf" srcId="{C9C31116-B470-45DE-8B8C-B37C9837881D}" destId="{9E0B42C3-F479-4BC6-A8F2-722B9278E090}" srcOrd="2" destOrd="0" presId="urn:microsoft.com/office/officeart/2018/2/layout/IconVerticalSolidList"/>
    <dgm:cxn modelId="{2C11DC24-9B53-4BEA-B594-3A5D6E218B7B}" type="presParOf" srcId="{C9C31116-B470-45DE-8B8C-B37C9837881D}" destId="{5855A3D9-FE21-40FB-8F23-867B94971720}" srcOrd="3" destOrd="0" presId="urn:microsoft.com/office/officeart/2018/2/layout/IconVerticalSolidList"/>
    <dgm:cxn modelId="{93EEB731-D14A-4720-88BF-6C4D0B90737D}" type="presParOf" srcId="{07B14EE5-8FBF-4B1B-8256-363052C751D2}" destId="{1586F9C7-C6D5-4E39-84E5-061910F82648}" srcOrd="3" destOrd="0" presId="urn:microsoft.com/office/officeart/2018/2/layout/IconVerticalSolidList"/>
    <dgm:cxn modelId="{F6C58DEB-0DE7-40B9-BC2D-11336B648A78}" type="presParOf" srcId="{07B14EE5-8FBF-4B1B-8256-363052C751D2}" destId="{C4E980CD-19AE-40CC-9CB3-C31A95B3306B}" srcOrd="4" destOrd="0" presId="urn:microsoft.com/office/officeart/2018/2/layout/IconVerticalSolidList"/>
    <dgm:cxn modelId="{FAEF457E-D40C-4D01-A293-2F4E1E0E8EBD}" type="presParOf" srcId="{C4E980CD-19AE-40CC-9CB3-C31A95B3306B}" destId="{30813255-6255-4D26-8271-8FC3D9563993}" srcOrd="0" destOrd="0" presId="urn:microsoft.com/office/officeart/2018/2/layout/IconVerticalSolidList"/>
    <dgm:cxn modelId="{5BEBEA06-1B81-4F32-818B-926774B12835}" type="presParOf" srcId="{C4E980CD-19AE-40CC-9CB3-C31A95B3306B}" destId="{E8D236F9-A25E-4812-A410-AEB80FFB5677}" srcOrd="1" destOrd="0" presId="urn:microsoft.com/office/officeart/2018/2/layout/IconVerticalSolidList"/>
    <dgm:cxn modelId="{ED31C970-28EC-4475-B3F5-666B5BC8FF45}" type="presParOf" srcId="{C4E980CD-19AE-40CC-9CB3-C31A95B3306B}" destId="{1396E454-DED8-4F7A-89F6-17B102C0B3C5}" srcOrd="2" destOrd="0" presId="urn:microsoft.com/office/officeart/2018/2/layout/IconVerticalSolidList"/>
    <dgm:cxn modelId="{8A87C6DF-E89D-4E8D-AD2B-8D3F1727DD2A}" type="presParOf" srcId="{C4E980CD-19AE-40CC-9CB3-C31A95B3306B}" destId="{3A720245-4961-4966-A22B-03BEBD4BC49F}" srcOrd="3" destOrd="0" presId="urn:microsoft.com/office/officeart/2018/2/layout/IconVerticalSolidList"/>
    <dgm:cxn modelId="{DC4F0B89-F9F8-49D0-89F6-F52DE0F112F3}" type="presParOf" srcId="{07B14EE5-8FBF-4B1B-8256-363052C751D2}" destId="{3FB866E8-37D8-4912-958E-FC59EFC94EBD}" srcOrd="5" destOrd="0" presId="urn:microsoft.com/office/officeart/2018/2/layout/IconVerticalSolidList"/>
    <dgm:cxn modelId="{8512B5BD-49F2-4DE2-9DE8-AE9FEB7B4AEC}" type="presParOf" srcId="{07B14EE5-8FBF-4B1B-8256-363052C751D2}" destId="{C48930E0-7086-4E09-AFE4-9E0A5E285446}" srcOrd="6" destOrd="0" presId="urn:microsoft.com/office/officeart/2018/2/layout/IconVerticalSolidList"/>
    <dgm:cxn modelId="{75BB930B-5313-462E-8DCC-CB75398CF718}" type="presParOf" srcId="{C48930E0-7086-4E09-AFE4-9E0A5E285446}" destId="{9A19C913-4B86-4EEB-9A34-5A313993F815}" srcOrd="0" destOrd="0" presId="urn:microsoft.com/office/officeart/2018/2/layout/IconVerticalSolidList"/>
    <dgm:cxn modelId="{15539C31-AE30-499E-846D-782ED6FC59A4}" type="presParOf" srcId="{C48930E0-7086-4E09-AFE4-9E0A5E285446}" destId="{95AD6EA4-1150-4323-97C3-30CCD4B6CCA4}" srcOrd="1" destOrd="0" presId="urn:microsoft.com/office/officeart/2018/2/layout/IconVerticalSolidList"/>
    <dgm:cxn modelId="{C75590F6-9A08-41A1-8D92-5FCB3A328018}" type="presParOf" srcId="{C48930E0-7086-4E09-AFE4-9E0A5E285446}" destId="{293EC3AD-B7FA-4335-8182-5B136A154961}" srcOrd="2" destOrd="0" presId="urn:microsoft.com/office/officeart/2018/2/layout/IconVerticalSolidList"/>
    <dgm:cxn modelId="{673A34C6-A089-4043-878C-4A4ED779A4ED}" type="presParOf" srcId="{C48930E0-7086-4E09-AFE4-9E0A5E285446}" destId="{F6FEC8B1-8FB5-4BF8-8C53-EFABC5623EE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3A7119-E40D-4343-94F8-0354B72416EE}"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35D93326-EEEC-4872-A47E-95321CD317D6}">
      <dgm:prSet/>
      <dgm:spPr/>
      <dgm:t>
        <a:bodyPr/>
        <a:lstStyle/>
        <a:p>
          <a:r>
            <a:rPr lang="es-MX"/>
            <a:t>Recopilación de datos</a:t>
          </a:r>
          <a:endParaRPr lang="en-US"/>
        </a:p>
      </dgm:t>
    </dgm:pt>
    <dgm:pt modelId="{2D3ADACC-2B5E-40A2-A9AF-7EE13396A33C}" type="parTrans" cxnId="{DE4FB6A4-75C1-468D-9CF6-F45E184258E8}">
      <dgm:prSet/>
      <dgm:spPr/>
      <dgm:t>
        <a:bodyPr/>
        <a:lstStyle/>
        <a:p>
          <a:endParaRPr lang="en-US"/>
        </a:p>
      </dgm:t>
    </dgm:pt>
    <dgm:pt modelId="{0526B72C-E25B-4D42-87BA-AC1B50DB7DAD}" type="sibTrans" cxnId="{DE4FB6A4-75C1-468D-9CF6-F45E184258E8}">
      <dgm:prSet/>
      <dgm:spPr/>
      <dgm:t>
        <a:bodyPr/>
        <a:lstStyle/>
        <a:p>
          <a:endParaRPr lang="en-US"/>
        </a:p>
      </dgm:t>
    </dgm:pt>
    <dgm:pt modelId="{60E02075-EB01-4BEC-B7F6-8B96756FFBA7}">
      <dgm:prSet/>
      <dgm:spPr/>
      <dgm:t>
        <a:bodyPr/>
        <a:lstStyle/>
        <a:p>
          <a:r>
            <a:rPr lang="en-US"/>
            <a:t>Selección de algoritmo adecuado a las necesidades</a:t>
          </a:r>
        </a:p>
      </dgm:t>
    </dgm:pt>
    <dgm:pt modelId="{FA7D555E-C146-4420-9766-7052A064B53D}" type="parTrans" cxnId="{4CA4D54C-E813-4623-94DF-7A40F4202E27}">
      <dgm:prSet/>
      <dgm:spPr/>
      <dgm:t>
        <a:bodyPr/>
        <a:lstStyle/>
        <a:p>
          <a:endParaRPr lang="en-US"/>
        </a:p>
      </dgm:t>
    </dgm:pt>
    <dgm:pt modelId="{2456433F-6EA3-4861-8A9E-B0656431C60F}" type="sibTrans" cxnId="{4CA4D54C-E813-4623-94DF-7A40F4202E27}">
      <dgm:prSet/>
      <dgm:spPr/>
      <dgm:t>
        <a:bodyPr/>
        <a:lstStyle/>
        <a:p>
          <a:endParaRPr lang="en-US"/>
        </a:p>
      </dgm:t>
    </dgm:pt>
    <dgm:pt modelId="{C5380975-02D2-490A-BC1A-56BC25F66DE6}">
      <dgm:prSet/>
      <dgm:spPr/>
      <dgm:t>
        <a:bodyPr/>
        <a:lstStyle/>
        <a:p>
          <a:r>
            <a:rPr lang="en-US"/>
            <a:t>Ajuste de hiperparámetros</a:t>
          </a:r>
        </a:p>
      </dgm:t>
    </dgm:pt>
    <dgm:pt modelId="{3D394923-256D-43E2-9E18-1939E67CFF44}" type="parTrans" cxnId="{5331A23E-761B-4327-A640-779D3096E907}">
      <dgm:prSet/>
      <dgm:spPr/>
      <dgm:t>
        <a:bodyPr/>
        <a:lstStyle/>
        <a:p>
          <a:endParaRPr lang="en-US"/>
        </a:p>
      </dgm:t>
    </dgm:pt>
    <dgm:pt modelId="{9A6A2E28-D89B-454C-A4BA-90D7F66963A4}" type="sibTrans" cxnId="{5331A23E-761B-4327-A640-779D3096E907}">
      <dgm:prSet/>
      <dgm:spPr/>
      <dgm:t>
        <a:bodyPr/>
        <a:lstStyle/>
        <a:p>
          <a:endParaRPr lang="en-US"/>
        </a:p>
      </dgm:t>
    </dgm:pt>
    <dgm:pt modelId="{5908A82E-BB7D-4C7E-A369-E19FEF694D5A}">
      <dgm:prSet/>
      <dgm:spPr/>
      <dgm:t>
        <a:bodyPr/>
        <a:lstStyle/>
        <a:p>
          <a:r>
            <a:rPr lang="en-US"/>
            <a:t>Técnicas de optimización</a:t>
          </a:r>
        </a:p>
      </dgm:t>
    </dgm:pt>
    <dgm:pt modelId="{CB58C0EF-FBD7-40C5-B095-B70CE42E6977}" type="parTrans" cxnId="{AAAF9992-7FA4-473E-B877-405A676B9832}">
      <dgm:prSet/>
      <dgm:spPr/>
      <dgm:t>
        <a:bodyPr/>
        <a:lstStyle/>
        <a:p>
          <a:endParaRPr lang="en-US"/>
        </a:p>
      </dgm:t>
    </dgm:pt>
    <dgm:pt modelId="{948C9B14-04AF-48B5-ACA4-F2B734228309}" type="sibTrans" cxnId="{AAAF9992-7FA4-473E-B877-405A676B9832}">
      <dgm:prSet/>
      <dgm:spPr/>
      <dgm:t>
        <a:bodyPr/>
        <a:lstStyle/>
        <a:p>
          <a:endParaRPr lang="en-US"/>
        </a:p>
      </dgm:t>
    </dgm:pt>
    <dgm:pt modelId="{5D9FF140-7911-4AC2-9ADA-84D949E7F078}" type="pres">
      <dgm:prSet presAssocID="{DE3A7119-E40D-4343-94F8-0354B72416EE}" presName="outerComposite" presStyleCnt="0">
        <dgm:presLayoutVars>
          <dgm:chMax val="5"/>
          <dgm:dir/>
          <dgm:resizeHandles val="exact"/>
        </dgm:presLayoutVars>
      </dgm:prSet>
      <dgm:spPr/>
    </dgm:pt>
    <dgm:pt modelId="{185BF6CB-322E-4069-82BA-D90F1EC59CA0}" type="pres">
      <dgm:prSet presAssocID="{DE3A7119-E40D-4343-94F8-0354B72416EE}" presName="dummyMaxCanvas" presStyleCnt="0">
        <dgm:presLayoutVars/>
      </dgm:prSet>
      <dgm:spPr/>
    </dgm:pt>
    <dgm:pt modelId="{CB324EAA-FCAC-4E86-BA7E-7144DE0BC12A}" type="pres">
      <dgm:prSet presAssocID="{DE3A7119-E40D-4343-94F8-0354B72416EE}" presName="FourNodes_1" presStyleLbl="node1" presStyleIdx="0" presStyleCnt="4">
        <dgm:presLayoutVars>
          <dgm:bulletEnabled val="1"/>
        </dgm:presLayoutVars>
      </dgm:prSet>
      <dgm:spPr/>
    </dgm:pt>
    <dgm:pt modelId="{E34EE1F7-C4E0-4A39-8A26-2F33EE1D85D0}" type="pres">
      <dgm:prSet presAssocID="{DE3A7119-E40D-4343-94F8-0354B72416EE}" presName="FourNodes_2" presStyleLbl="node1" presStyleIdx="1" presStyleCnt="4">
        <dgm:presLayoutVars>
          <dgm:bulletEnabled val="1"/>
        </dgm:presLayoutVars>
      </dgm:prSet>
      <dgm:spPr/>
    </dgm:pt>
    <dgm:pt modelId="{04E8B6AD-672D-4851-914C-315F576A1A44}" type="pres">
      <dgm:prSet presAssocID="{DE3A7119-E40D-4343-94F8-0354B72416EE}" presName="FourNodes_3" presStyleLbl="node1" presStyleIdx="2" presStyleCnt="4">
        <dgm:presLayoutVars>
          <dgm:bulletEnabled val="1"/>
        </dgm:presLayoutVars>
      </dgm:prSet>
      <dgm:spPr/>
    </dgm:pt>
    <dgm:pt modelId="{E6785A9E-E8DC-472D-B98E-CED7AABBF206}" type="pres">
      <dgm:prSet presAssocID="{DE3A7119-E40D-4343-94F8-0354B72416EE}" presName="FourNodes_4" presStyleLbl="node1" presStyleIdx="3" presStyleCnt="4">
        <dgm:presLayoutVars>
          <dgm:bulletEnabled val="1"/>
        </dgm:presLayoutVars>
      </dgm:prSet>
      <dgm:spPr/>
    </dgm:pt>
    <dgm:pt modelId="{3B77675D-978A-4967-9CAC-4E2C9B3F7B69}" type="pres">
      <dgm:prSet presAssocID="{DE3A7119-E40D-4343-94F8-0354B72416EE}" presName="FourConn_1-2" presStyleLbl="fgAccFollowNode1" presStyleIdx="0" presStyleCnt="3">
        <dgm:presLayoutVars>
          <dgm:bulletEnabled val="1"/>
        </dgm:presLayoutVars>
      </dgm:prSet>
      <dgm:spPr/>
    </dgm:pt>
    <dgm:pt modelId="{47E20BC8-9B88-4C71-87CB-45CDBF8B3F0F}" type="pres">
      <dgm:prSet presAssocID="{DE3A7119-E40D-4343-94F8-0354B72416EE}" presName="FourConn_2-3" presStyleLbl="fgAccFollowNode1" presStyleIdx="1" presStyleCnt="3">
        <dgm:presLayoutVars>
          <dgm:bulletEnabled val="1"/>
        </dgm:presLayoutVars>
      </dgm:prSet>
      <dgm:spPr/>
    </dgm:pt>
    <dgm:pt modelId="{F858A7F3-2722-4936-8BF5-C196964585B6}" type="pres">
      <dgm:prSet presAssocID="{DE3A7119-E40D-4343-94F8-0354B72416EE}" presName="FourConn_3-4" presStyleLbl="fgAccFollowNode1" presStyleIdx="2" presStyleCnt="3">
        <dgm:presLayoutVars>
          <dgm:bulletEnabled val="1"/>
        </dgm:presLayoutVars>
      </dgm:prSet>
      <dgm:spPr/>
    </dgm:pt>
    <dgm:pt modelId="{072185BB-7C56-466B-8E4A-6539FABF9C97}" type="pres">
      <dgm:prSet presAssocID="{DE3A7119-E40D-4343-94F8-0354B72416EE}" presName="FourNodes_1_text" presStyleLbl="node1" presStyleIdx="3" presStyleCnt="4">
        <dgm:presLayoutVars>
          <dgm:bulletEnabled val="1"/>
        </dgm:presLayoutVars>
      </dgm:prSet>
      <dgm:spPr/>
    </dgm:pt>
    <dgm:pt modelId="{30B1C0BF-29A8-42CD-A6A9-18326BFCEC93}" type="pres">
      <dgm:prSet presAssocID="{DE3A7119-E40D-4343-94F8-0354B72416EE}" presName="FourNodes_2_text" presStyleLbl="node1" presStyleIdx="3" presStyleCnt="4">
        <dgm:presLayoutVars>
          <dgm:bulletEnabled val="1"/>
        </dgm:presLayoutVars>
      </dgm:prSet>
      <dgm:spPr/>
    </dgm:pt>
    <dgm:pt modelId="{9B45A7CC-6CF0-414B-B0AB-8AC5B53338AE}" type="pres">
      <dgm:prSet presAssocID="{DE3A7119-E40D-4343-94F8-0354B72416EE}" presName="FourNodes_3_text" presStyleLbl="node1" presStyleIdx="3" presStyleCnt="4">
        <dgm:presLayoutVars>
          <dgm:bulletEnabled val="1"/>
        </dgm:presLayoutVars>
      </dgm:prSet>
      <dgm:spPr/>
    </dgm:pt>
    <dgm:pt modelId="{06CF5AF5-E30F-473D-BA56-642C6A90ABA3}" type="pres">
      <dgm:prSet presAssocID="{DE3A7119-E40D-4343-94F8-0354B72416EE}" presName="FourNodes_4_text" presStyleLbl="node1" presStyleIdx="3" presStyleCnt="4">
        <dgm:presLayoutVars>
          <dgm:bulletEnabled val="1"/>
        </dgm:presLayoutVars>
      </dgm:prSet>
      <dgm:spPr/>
    </dgm:pt>
  </dgm:ptLst>
  <dgm:cxnLst>
    <dgm:cxn modelId="{B7FFD208-FFB9-404B-8E92-3A0567DF0570}" type="presOf" srcId="{C5380975-02D2-490A-BC1A-56BC25F66DE6}" destId="{9B45A7CC-6CF0-414B-B0AB-8AC5B53338AE}" srcOrd="1" destOrd="0" presId="urn:microsoft.com/office/officeart/2005/8/layout/vProcess5"/>
    <dgm:cxn modelId="{3EA0D80F-9E76-41E2-810A-13951B7DB560}" type="presOf" srcId="{DE3A7119-E40D-4343-94F8-0354B72416EE}" destId="{5D9FF140-7911-4AC2-9ADA-84D949E7F078}" srcOrd="0" destOrd="0" presId="urn:microsoft.com/office/officeart/2005/8/layout/vProcess5"/>
    <dgm:cxn modelId="{ACE09313-A9A8-4BEF-9392-1544B4C0A1C9}" type="presOf" srcId="{5908A82E-BB7D-4C7E-A369-E19FEF694D5A}" destId="{E6785A9E-E8DC-472D-B98E-CED7AABBF206}" srcOrd="0" destOrd="0" presId="urn:microsoft.com/office/officeart/2005/8/layout/vProcess5"/>
    <dgm:cxn modelId="{D6E44239-7931-43F6-AAE1-0E5829FC0552}" type="presOf" srcId="{2456433F-6EA3-4861-8A9E-B0656431C60F}" destId="{47E20BC8-9B88-4C71-87CB-45CDBF8B3F0F}" srcOrd="0" destOrd="0" presId="urn:microsoft.com/office/officeart/2005/8/layout/vProcess5"/>
    <dgm:cxn modelId="{5331A23E-761B-4327-A640-779D3096E907}" srcId="{DE3A7119-E40D-4343-94F8-0354B72416EE}" destId="{C5380975-02D2-490A-BC1A-56BC25F66DE6}" srcOrd="2" destOrd="0" parTransId="{3D394923-256D-43E2-9E18-1939E67CFF44}" sibTransId="{9A6A2E28-D89B-454C-A4BA-90D7F66963A4}"/>
    <dgm:cxn modelId="{4CA4D54C-E813-4623-94DF-7A40F4202E27}" srcId="{DE3A7119-E40D-4343-94F8-0354B72416EE}" destId="{60E02075-EB01-4BEC-B7F6-8B96756FFBA7}" srcOrd="1" destOrd="0" parTransId="{FA7D555E-C146-4420-9766-7052A064B53D}" sibTransId="{2456433F-6EA3-4861-8A9E-B0656431C60F}"/>
    <dgm:cxn modelId="{BAE39270-469C-4A69-B6D2-F0A8D6EA5D81}" type="presOf" srcId="{35D93326-EEEC-4872-A47E-95321CD317D6}" destId="{072185BB-7C56-466B-8E4A-6539FABF9C97}" srcOrd="1" destOrd="0" presId="urn:microsoft.com/office/officeart/2005/8/layout/vProcess5"/>
    <dgm:cxn modelId="{C46C415A-9D74-4ADF-937E-56BC4422FD0B}" type="presOf" srcId="{60E02075-EB01-4BEC-B7F6-8B96756FFBA7}" destId="{30B1C0BF-29A8-42CD-A6A9-18326BFCEC93}" srcOrd="1" destOrd="0" presId="urn:microsoft.com/office/officeart/2005/8/layout/vProcess5"/>
    <dgm:cxn modelId="{AAAF9992-7FA4-473E-B877-405A676B9832}" srcId="{DE3A7119-E40D-4343-94F8-0354B72416EE}" destId="{5908A82E-BB7D-4C7E-A369-E19FEF694D5A}" srcOrd="3" destOrd="0" parTransId="{CB58C0EF-FBD7-40C5-B095-B70CE42E6977}" sibTransId="{948C9B14-04AF-48B5-ACA4-F2B734228309}"/>
    <dgm:cxn modelId="{DBEAE998-C25A-45DA-9085-B0ED69BCA917}" type="presOf" srcId="{35D93326-EEEC-4872-A47E-95321CD317D6}" destId="{CB324EAA-FCAC-4E86-BA7E-7144DE0BC12A}" srcOrd="0" destOrd="0" presId="urn:microsoft.com/office/officeart/2005/8/layout/vProcess5"/>
    <dgm:cxn modelId="{BEA5139E-20DD-482B-9E17-C43FD9A7270A}" type="presOf" srcId="{9A6A2E28-D89B-454C-A4BA-90D7F66963A4}" destId="{F858A7F3-2722-4936-8BF5-C196964585B6}" srcOrd="0" destOrd="0" presId="urn:microsoft.com/office/officeart/2005/8/layout/vProcess5"/>
    <dgm:cxn modelId="{DE4FB6A4-75C1-468D-9CF6-F45E184258E8}" srcId="{DE3A7119-E40D-4343-94F8-0354B72416EE}" destId="{35D93326-EEEC-4872-A47E-95321CD317D6}" srcOrd="0" destOrd="0" parTransId="{2D3ADACC-2B5E-40A2-A9AF-7EE13396A33C}" sibTransId="{0526B72C-E25B-4D42-87BA-AC1B50DB7DAD}"/>
    <dgm:cxn modelId="{0343D8B7-A762-4AB3-A0CA-C9E207AED8B0}" type="presOf" srcId="{5908A82E-BB7D-4C7E-A369-E19FEF694D5A}" destId="{06CF5AF5-E30F-473D-BA56-642C6A90ABA3}" srcOrd="1" destOrd="0" presId="urn:microsoft.com/office/officeart/2005/8/layout/vProcess5"/>
    <dgm:cxn modelId="{7141C3BC-CB25-4A32-A060-DEF64D3C6FB2}" type="presOf" srcId="{0526B72C-E25B-4D42-87BA-AC1B50DB7DAD}" destId="{3B77675D-978A-4967-9CAC-4E2C9B3F7B69}" srcOrd="0" destOrd="0" presId="urn:microsoft.com/office/officeart/2005/8/layout/vProcess5"/>
    <dgm:cxn modelId="{511163CB-04FA-4412-BAAA-F707182782CD}" type="presOf" srcId="{60E02075-EB01-4BEC-B7F6-8B96756FFBA7}" destId="{E34EE1F7-C4E0-4A39-8A26-2F33EE1D85D0}" srcOrd="0" destOrd="0" presId="urn:microsoft.com/office/officeart/2005/8/layout/vProcess5"/>
    <dgm:cxn modelId="{BFBC86F3-53BE-42B2-920A-130CA708985D}" type="presOf" srcId="{C5380975-02D2-490A-BC1A-56BC25F66DE6}" destId="{04E8B6AD-672D-4851-914C-315F576A1A44}" srcOrd="0" destOrd="0" presId="urn:microsoft.com/office/officeart/2005/8/layout/vProcess5"/>
    <dgm:cxn modelId="{A413E9B7-ECD0-46EB-A9C6-4D35242638EA}" type="presParOf" srcId="{5D9FF140-7911-4AC2-9ADA-84D949E7F078}" destId="{185BF6CB-322E-4069-82BA-D90F1EC59CA0}" srcOrd="0" destOrd="0" presId="urn:microsoft.com/office/officeart/2005/8/layout/vProcess5"/>
    <dgm:cxn modelId="{0A6A3294-1687-470B-8BD5-83A0D043E912}" type="presParOf" srcId="{5D9FF140-7911-4AC2-9ADA-84D949E7F078}" destId="{CB324EAA-FCAC-4E86-BA7E-7144DE0BC12A}" srcOrd="1" destOrd="0" presId="urn:microsoft.com/office/officeart/2005/8/layout/vProcess5"/>
    <dgm:cxn modelId="{39078EEC-E598-442B-928B-0BAC9705DB93}" type="presParOf" srcId="{5D9FF140-7911-4AC2-9ADA-84D949E7F078}" destId="{E34EE1F7-C4E0-4A39-8A26-2F33EE1D85D0}" srcOrd="2" destOrd="0" presId="urn:microsoft.com/office/officeart/2005/8/layout/vProcess5"/>
    <dgm:cxn modelId="{A695D8DA-AF27-4CA8-BD9F-B3D46CD7E42C}" type="presParOf" srcId="{5D9FF140-7911-4AC2-9ADA-84D949E7F078}" destId="{04E8B6AD-672D-4851-914C-315F576A1A44}" srcOrd="3" destOrd="0" presId="urn:microsoft.com/office/officeart/2005/8/layout/vProcess5"/>
    <dgm:cxn modelId="{89ED9283-04E8-4101-AEA3-06619FC5C0EE}" type="presParOf" srcId="{5D9FF140-7911-4AC2-9ADA-84D949E7F078}" destId="{E6785A9E-E8DC-472D-B98E-CED7AABBF206}" srcOrd="4" destOrd="0" presId="urn:microsoft.com/office/officeart/2005/8/layout/vProcess5"/>
    <dgm:cxn modelId="{1ADFF479-6EB8-46B7-A26F-B1C8DE912699}" type="presParOf" srcId="{5D9FF140-7911-4AC2-9ADA-84D949E7F078}" destId="{3B77675D-978A-4967-9CAC-4E2C9B3F7B69}" srcOrd="5" destOrd="0" presId="urn:microsoft.com/office/officeart/2005/8/layout/vProcess5"/>
    <dgm:cxn modelId="{BF9045F4-2C30-473A-9080-D359DBD8E3FD}" type="presParOf" srcId="{5D9FF140-7911-4AC2-9ADA-84D949E7F078}" destId="{47E20BC8-9B88-4C71-87CB-45CDBF8B3F0F}" srcOrd="6" destOrd="0" presId="urn:microsoft.com/office/officeart/2005/8/layout/vProcess5"/>
    <dgm:cxn modelId="{0B88CFFB-E58C-4845-9FAD-E3677D7374FB}" type="presParOf" srcId="{5D9FF140-7911-4AC2-9ADA-84D949E7F078}" destId="{F858A7F3-2722-4936-8BF5-C196964585B6}" srcOrd="7" destOrd="0" presId="urn:microsoft.com/office/officeart/2005/8/layout/vProcess5"/>
    <dgm:cxn modelId="{7BF22553-514B-4A5F-9789-E4881074EDFB}" type="presParOf" srcId="{5D9FF140-7911-4AC2-9ADA-84D949E7F078}" destId="{072185BB-7C56-466B-8E4A-6539FABF9C97}" srcOrd="8" destOrd="0" presId="urn:microsoft.com/office/officeart/2005/8/layout/vProcess5"/>
    <dgm:cxn modelId="{96070AC9-E7E0-470B-9738-0B400EB08E74}" type="presParOf" srcId="{5D9FF140-7911-4AC2-9ADA-84D949E7F078}" destId="{30B1C0BF-29A8-42CD-A6A9-18326BFCEC93}" srcOrd="9" destOrd="0" presId="urn:microsoft.com/office/officeart/2005/8/layout/vProcess5"/>
    <dgm:cxn modelId="{F8188D8C-2CE8-496F-AE4E-994223DC683D}" type="presParOf" srcId="{5D9FF140-7911-4AC2-9ADA-84D949E7F078}" destId="{9B45A7CC-6CF0-414B-B0AB-8AC5B53338AE}" srcOrd="10" destOrd="0" presId="urn:microsoft.com/office/officeart/2005/8/layout/vProcess5"/>
    <dgm:cxn modelId="{AFE2591A-A3F2-44D0-9812-575AC0B030B5}" type="presParOf" srcId="{5D9FF140-7911-4AC2-9ADA-84D949E7F078}" destId="{06CF5AF5-E30F-473D-BA56-642C6A90ABA3}"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AB3368-BAE5-415E-BD54-5F4F002A1BC0}"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24557E22-0AC1-4CED-ABF9-BDC9ACD261FC}">
      <dgm:prSet/>
      <dgm:spPr/>
      <dgm:t>
        <a:bodyPr/>
        <a:lstStyle/>
        <a:p>
          <a:r>
            <a:rPr lang="es-MX"/>
            <a:t>Medición del rendimiento</a:t>
          </a:r>
          <a:endParaRPr lang="en-US"/>
        </a:p>
      </dgm:t>
    </dgm:pt>
    <dgm:pt modelId="{F42CC351-FB5F-4310-A6B8-74501F6B5B8C}" type="parTrans" cxnId="{AC6B4C03-6A77-4669-8A62-5E8AE1847D41}">
      <dgm:prSet/>
      <dgm:spPr/>
      <dgm:t>
        <a:bodyPr/>
        <a:lstStyle/>
        <a:p>
          <a:endParaRPr lang="en-US"/>
        </a:p>
      </dgm:t>
    </dgm:pt>
    <dgm:pt modelId="{31A67F32-1140-4D4E-A81A-84F98DF022DC}" type="sibTrans" cxnId="{AC6B4C03-6A77-4669-8A62-5E8AE1847D41}">
      <dgm:prSet/>
      <dgm:spPr/>
      <dgm:t>
        <a:bodyPr/>
        <a:lstStyle/>
        <a:p>
          <a:endParaRPr lang="en-US"/>
        </a:p>
      </dgm:t>
    </dgm:pt>
    <dgm:pt modelId="{2AA37AC3-C959-4243-A50A-93694C925907}">
      <dgm:prSet/>
      <dgm:spPr/>
      <dgm:t>
        <a:bodyPr/>
        <a:lstStyle/>
        <a:p>
          <a:r>
            <a:rPr lang="es-MX"/>
            <a:t>Comprobación de la generalización</a:t>
          </a:r>
          <a:endParaRPr lang="en-US"/>
        </a:p>
      </dgm:t>
    </dgm:pt>
    <dgm:pt modelId="{B195E8BF-3DEF-4833-B93C-649F9F655656}" type="parTrans" cxnId="{51CEF097-0F5A-40E2-B6C0-444E4BD0C23E}">
      <dgm:prSet/>
      <dgm:spPr/>
      <dgm:t>
        <a:bodyPr/>
        <a:lstStyle/>
        <a:p>
          <a:endParaRPr lang="en-US"/>
        </a:p>
      </dgm:t>
    </dgm:pt>
    <dgm:pt modelId="{D3FBB4D2-B700-410C-81A4-1D18CF7624E6}" type="sibTrans" cxnId="{51CEF097-0F5A-40E2-B6C0-444E4BD0C23E}">
      <dgm:prSet/>
      <dgm:spPr/>
      <dgm:t>
        <a:bodyPr/>
        <a:lstStyle/>
        <a:p>
          <a:endParaRPr lang="en-US"/>
        </a:p>
      </dgm:t>
    </dgm:pt>
    <dgm:pt modelId="{A859172F-9C5A-4FDF-8EDD-DB88A9F9C696}">
      <dgm:prSet/>
      <dgm:spPr/>
      <dgm:t>
        <a:bodyPr/>
        <a:lstStyle/>
        <a:p>
          <a:r>
            <a:rPr lang="es-MX"/>
            <a:t>Detectar el sobre-aprendizaje e infra-aprendizaje</a:t>
          </a:r>
          <a:endParaRPr lang="en-US"/>
        </a:p>
      </dgm:t>
    </dgm:pt>
    <dgm:pt modelId="{652343D2-795D-420F-868C-E29D3D0B7B29}" type="parTrans" cxnId="{86AAEE48-7EF7-44E3-9181-C19C1446A617}">
      <dgm:prSet/>
      <dgm:spPr/>
      <dgm:t>
        <a:bodyPr/>
        <a:lstStyle/>
        <a:p>
          <a:endParaRPr lang="en-US"/>
        </a:p>
      </dgm:t>
    </dgm:pt>
    <dgm:pt modelId="{6A942A3F-6869-4758-A522-43E90012539F}" type="sibTrans" cxnId="{86AAEE48-7EF7-44E3-9181-C19C1446A617}">
      <dgm:prSet/>
      <dgm:spPr/>
      <dgm:t>
        <a:bodyPr/>
        <a:lstStyle/>
        <a:p>
          <a:endParaRPr lang="en-US"/>
        </a:p>
      </dgm:t>
    </dgm:pt>
    <dgm:pt modelId="{003B2168-BDBB-43A8-9EEC-D3DA512CE868}">
      <dgm:prSet/>
      <dgm:spPr/>
      <dgm:t>
        <a:bodyPr/>
        <a:lstStyle/>
        <a:p>
          <a:r>
            <a:rPr lang="es-MX"/>
            <a:t>Comparar modelos</a:t>
          </a:r>
          <a:endParaRPr lang="en-US"/>
        </a:p>
      </dgm:t>
    </dgm:pt>
    <dgm:pt modelId="{2CD3FB67-427F-47D2-84F9-30C8909E7531}" type="parTrans" cxnId="{A3ADDB52-530D-4395-AB89-513884FBF293}">
      <dgm:prSet/>
      <dgm:spPr/>
      <dgm:t>
        <a:bodyPr/>
        <a:lstStyle/>
        <a:p>
          <a:endParaRPr lang="en-US"/>
        </a:p>
      </dgm:t>
    </dgm:pt>
    <dgm:pt modelId="{18A428D9-905B-4373-BF10-DA3805CB3BB7}" type="sibTrans" cxnId="{A3ADDB52-530D-4395-AB89-513884FBF293}">
      <dgm:prSet/>
      <dgm:spPr/>
      <dgm:t>
        <a:bodyPr/>
        <a:lstStyle/>
        <a:p>
          <a:endParaRPr lang="en-US"/>
        </a:p>
      </dgm:t>
    </dgm:pt>
    <dgm:pt modelId="{E0F8C7E2-3C11-447D-9044-3B947D14726A}">
      <dgm:prSet/>
      <dgm:spPr/>
      <dgm:t>
        <a:bodyPr/>
        <a:lstStyle/>
        <a:p>
          <a:r>
            <a:rPr lang="es-MX"/>
            <a:t>Ajuste de hiperparámetros</a:t>
          </a:r>
          <a:endParaRPr lang="en-US"/>
        </a:p>
      </dgm:t>
    </dgm:pt>
    <dgm:pt modelId="{663436F7-67D5-427D-884A-90922297C066}" type="parTrans" cxnId="{ACD91D05-8106-46BB-8521-16067D497D87}">
      <dgm:prSet/>
      <dgm:spPr/>
      <dgm:t>
        <a:bodyPr/>
        <a:lstStyle/>
        <a:p>
          <a:endParaRPr lang="en-US"/>
        </a:p>
      </dgm:t>
    </dgm:pt>
    <dgm:pt modelId="{0ABACEF7-0586-436D-8F7D-64177ECB258D}" type="sibTrans" cxnId="{ACD91D05-8106-46BB-8521-16067D497D87}">
      <dgm:prSet/>
      <dgm:spPr/>
      <dgm:t>
        <a:bodyPr/>
        <a:lstStyle/>
        <a:p>
          <a:endParaRPr lang="en-US"/>
        </a:p>
      </dgm:t>
    </dgm:pt>
    <dgm:pt modelId="{703CFB31-D981-4529-86FB-46E25CA84846}">
      <dgm:prSet/>
      <dgm:spPr/>
      <dgm:t>
        <a:bodyPr/>
        <a:lstStyle/>
        <a:p>
          <a:r>
            <a:rPr lang="es-MX"/>
            <a:t>Garantía de solidez y estabilidad</a:t>
          </a:r>
          <a:endParaRPr lang="en-US"/>
        </a:p>
      </dgm:t>
    </dgm:pt>
    <dgm:pt modelId="{A1073D92-E4A4-45B5-BE8D-10F000EB2A2F}" type="parTrans" cxnId="{DD1FBE5B-6865-47EB-BF66-AB7B3B3DE4D3}">
      <dgm:prSet/>
      <dgm:spPr/>
      <dgm:t>
        <a:bodyPr/>
        <a:lstStyle/>
        <a:p>
          <a:endParaRPr lang="en-US"/>
        </a:p>
      </dgm:t>
    </dgm:pt>
    <dgm:pt modelId="{ABCBC03A-BC35-46D1-8941-4B9B292B52D5}" type="sibTrans" cxnId="{DD1FBE5B-6865-47EB-BF66-AB7B3B3DE4D3}">
      <dgm:prSet/>
      <dgm:spPr/>
      <dgm:t>
        <a:bodyPr/>
        <a:lstStyle/>
        <a:p>
          <a:endParaRPr lang="en-US"/>
        </a:p>
      </dgm:t>
    </dgm:pt>
    <dgm:pt modelId="{E5703B6F-3FC8-43C7-A8DE-893527A761CA}">
      <dgm:prSet/>
      <dgm:spPr/>
      <dgm:t>
        <a:bodyPr/>
        <a:lstStyle/>
        <a:p>
          <a:r>
            <a:rPr lang="es-MX"/>
            <a:t>Identificar los prejuicios</a:t>
          </a:r>
          <a:endParaRPr lang="en-US"/>
        </a:p>
      </dgm:t>
    </dgm:pt>
    <dgm:pt modelId="{C3070420-6C86-41C8-8890-09FD26D18B11}" type="parTrans" cxnId="{6314D38F-4853-4203-BEBD-B85B6BB68C70}">
      <dgm:prSet/>
      <dgm:spPr/>
      <dgm:t>
        <a:bodyPr/>
        <a:lstStyle/>
        <a:p>
          <a:endParaRPr lang="en-US"/>
        </a:p>
      </dgm:t>
    </dgm:pt>
    <dgm:pt modelId="{81349DC3-DAE1-4B9A-9DBF-29ABF8B390C1}" type="sibTrans" cxnId="{6314D38F-4853-4203-BEBD-B85B6BB68C70}">
      <dgm:prSet/>
      <dgm:spPr/>
      <dgm:t>
        <a:bodyPr/>
        <a:lstStyle/>
        <a:p>
          <a:endParaRPr lang="en-US"/>
        </a:p>
      </dgm:t>
    </dgm:pt>
    <dgm:pt modelId="{4DC2DA94-14AB-41C4-8489-25D53596BFEF}">
      <dgm:prSet/>
      <dgm:spPr/>
      <dgm:t>
        <a:bodyPr/>
        <a:lstStyle/>
        <a:p>
          <a:r>
            <a:rPr lang="es-MX"/>
            <a:t>Garantizar interpretabilidad</a:t>
          </a:r>
          <a:endParaRPr lang="en-US"/>
        </a:p>
      </dgm:t>
    </dgm:pt>
    <dgm:pt modelId="{60E8DD1C-F6CE-4F5F-B5FD-17FDB92001EF}" type="parTrans" cxnId="{D96C29DF-BD3B-46B1-8F4E-5289966E4BD9}">
      <dgm:prSet/>
      <dgm:spPr/>
      <dgm:t>
        <a:bodyPr/>
        <a:lstStyle/>
        <a:p>
          <a:endParaRPr lang="en-US"/>
        </a:p>
      </dgm:t>
    </dgm:pt>
    <dgm:pt modelId="{FA6A6D72-2353-475A-80F2-CF933BE06E5A}" type="sibTrans" cxnId="{D96C29DF-BD3B-46B1-8F4E-5289966E4BD9}">
      <dgm:prSet/>
      <dgm:spPr/>
      <dgm:t>
        <a:bodyPr/>
        <a:lstStyle/>
        <a:p>
          <a:endParaRPr lang="en-US"/>
        </a:p>
      </dgm:t>
    </dgm:pt>
    <dgm:pt modelId="{D27906A4-F6CB-4B56-898A-E195BCC66106}">
      <dgm:prSet/>
      <dgm:spPr/>
      <dgm:t>
        <a:bodyPr/>
        <a:lstStyle/>
        <a:p>
          <a:r>
            <a:rPr lang="es-MX"/>
            <a:t>Validación de hipótesis</a:t>
          </a:r>
          <a:endParaRPr lang="en-US"/>
        </a:p>
      </dgm:t>
    </dgm:pt>
    <dgm:pt modelId="{06F12110-1C84-4391-8E1C-C9ACEFE70A3C}" type="parTrans" cxnId="{2DD8782D-AAE5-4110-8B12-78DE965ACB67}">
      <dgm:prSet/>
      <dgm:spPr/>
      <dgm:t>
        <a:bodyPr/>
        <a:lstStyle/>
        <a:p>
          <a:endParaRPr lang="en-US"/>
        </a:p>
      </dgm:t>
    </dgm:pt>
    <dgm:pt modelId="{E697753D-ADA3-49A8-ACEC-E06FD4DE85BD}" type="sibTrans" cxnId="{2DD8782D-AAE5-4110-8B12-78DE965ACB67}">
      <dgm:prSet/>
      <dgm:spPr/>
      <dgm:t>
        <a:bodyPr/>
        <a:lstStyle/>
        <a:p>
          <a:endParaRPr lang="en-US"/>
        </a:p>
      </dgm:t>
    </dgm:pt>
    <dgm:pt modelId="{C07A0496-604D-4A28-A2B0-7E88D77BD4BE}" type="pres">
      <dgm:prSet presAssocID="{FAAB3368-BAE5-415E-BD54-5F4F002A1BC0}" presName="vert0" presStyleCnt="0">
        <dgm:presLayoutVars>
          <dgm:dir/>
          <dgm:animOne val="branch"/>
          <dgm:animLvl val="lvl"/>
        </dgm:presLayoutVars>
      </dgm:prSet>
      <dgm:spPr/>
    </dgm:pt>
    <dgm:pt modelId="{10A113F9-AED1-48AB-BE03-28B0558D170B}" type="pres">
      <dgm:prSet presAssocID="{24557E22-0AC1-4CED-ABF9-BDC9ACD261FC}" presName="thickLine" presStyleLbl="alignNode1" presStyleIdx="0" presStyleCnt="9"/>
      <dgm:spPr/>
    </dgm:pt>
    <dgm:pt modelId="{ADADA979-035A-478A-8251-B6C71A465630}" type="pres">
      <dgm:prSet presAssocID="{24557E22-0AC1-4CED-ABF9-BDC9ACD261FC}" presName="horz1" presStyleCnt="0"/>
      <dgm:spPr/>
    </dgm:pt>
    <dgm:pt modelId="{3F0954C9-E975-40FE-807B-799C8427ED96}" type="pres">
      <dgm:prSet presAssocID="{24557E22-0AC1-4CED-ABF9-BDC9ACD261FC}" presName="tx1" presStyleLbl="revTx" presStyleIdx="0" presStyleCnt="9"/>
      <dgm:spPr/>
    </dgm:pt>
    <dgm:pt modelId="{939669E0-D968-4FC6-AAF4-C74FB9C7DB08}" type="pres">
      <dgm:prSet presAssocID="{24557E22-0AC1-4CED-ABF9-BDC9ACD261FC}" presName="vert1" presStyleCnt="0"/>
      <dgm:spPr/>
    </dgm:pt>
    <dgm:pt modelId="{1AB15D99-F6F8-46D7-AC50-5C90C5D4E5C8}" type="pres">
      <dgm:prSet presAssocID="{2AA37AC3-C959-4243-A50A-93694C925907}" presName="thickLine" presStyleLbl="alignNode1" presStyleIdx="1" presStyleCnt="9"/>
      <dgm:spPr/>
    </dgm:pt>
    <dgm:pt modelId="{69E87657-9D8C-4430-90C3-65E56487619F}" type="pres">
      <dgm:prSet presAssocID="{2AA37AC3-C959-4243-A50A-93694C925907}" presName="horz1" presStyleCnt="0"/>
      <dgm:spPr/>
    </dgm:pt>
    <dgm:pt modelId="{EFB03F99-70CD-4C44-BE1E-CAB1569343F3}" type="pres">
      <dgm:prSet presAssocID="{2AA37AC3-C959-4243-A50A-93694C925907}" presName="tx1" presStyleLbl="revTx" presStyleIdx="1" presStyleCnt="9"/>
      <dgm:spPr/>
    </dgm:pt>
    <dgm:pt modelId="{1B5C9244-3BFE-4B24-8D1F-CAC625A14083}" type="pres">
      <dgm:prSet presAssocID="{2AA37AC3-C959-4243-A50A-93694C925907}" presName="vert1" presStyleCnt="0"/>
      <dgm:spPr/>
    </dgm:pt>
    <dgm:pt modelId="{07ECC974-3AAE-4CC2-A9B5-9BD2CFE83597}" type="pres">
      <dgm:prSet presAssocID="{A859172F-9C5A-4FDF-8EDD-DB88A9F9C696}" presName="thickLine" presStyleLbl="alignNode1" presStyleIdx="2" presStyleCnt="9"/>
      <dgm:spPr/>
    </dgm:pt>
    <dgm:pt modelId="{EB5258EA-64BD-4EE7-84DC-C3124EAABEA5}" type="pres">
      <dgm:prSet presAssocID="{A859172F-9C5A-4FDF-8EDD-DB88A9F9C696}" presName="horz1" presStyleCnt="0"/>
      <dgm:spPr/>
    </dgm:pt>
    <dgm:pt modelId="{481F1C79-8EE8-47A6-98E6-7F26D2E2D52A}" type="pres">
      <dgm:prSet presAssocID="{A859172F-9C5A-4FDF-8EDD-DB88A9F9C696}" presName="tx1" presStyleLbl="revTx" presStyleIdx="2" presStyleCnt="9"/>
      <dgm:spPr/>
    </dgm:pt>
    <dgm:pt modelId="{2AD463BD-3924-4002-A171-812B940D03BB}" type="pres">
      <dgm:prSet presAssocID="{A859172F-9C5A-4FDF-8EDD-DB88A9F9C696}" presName="vert1" presStyleCnt="0"/>
      <dgm:spPr/>
    </dgm:pt>
    <dgm:pt modelId="{115C5A1C-4766-466D-B41B-3AE0B288D5AC}" type="pres">
      <dgm:prSet presAssocID="{003B2168-BDBB-43A8-9EEC-D3DA512CE868}" presName="thickLine" presStyleLbl="alignNode1" presStyleIdx="3" presStyleCnt="9"/>
      <dgm:spPr/>
    </dgm:pt>
    <dgm:pt modelId="{444BF776-9689-4ACD-B6FB-5D0E6936EC84}" type="pres">
      <dgm:prSet presAssocID="{003B2168-BDBB-43A8-9EEC-D3DA512CE868}" presName="horz1" presStyleCnt="0"/>
      <dgm:spPr/>
    </dgm:pt>
    <dgm:pt modelId="{E76CE959-F7F1-44C5-A8C4-D3526FA53978}" type="pres">
      <dgm:prSet presAssocID="{003B2168-BDBB-43A8-9EEC-D3DA512CE868}" presName="tx1" presStyleLbl="revTx" presStyleIdx="3" presStyleCnt="9"/>
      <dgm:spPr/>
    </dgm:pt>
    <dgm:pt modelId="{560556F3-8D82-4209-98B2-4F0DDF2188E8}" type="pres">
      <dgm:prSet presAssocID="{003B2168-BDBB-43A8-9EEC-D3DA512CE868}" presName="vert1" presStyleCnt="0"/>
      <dgm:spPr/>
    </dgm:pt>
    <dgm:pt modelId="{5FF6E3C8-D799-4A6C-AC2E-DD4A38574C9E}" type="pres">
      <dgm:prSet presAssocID="{E0F8C7E2-3C11-447D-9044-3B947D14726A}" presName="thickLine" presStyleLbl="alignNode1" presStyleIdx="4" presStyleCnt="9"/>
      <dgm:spPr/>
    </dgm:pt>
    <dgm:pt modelId="{64F26ACE-CB39-4781-B6BE-04E748989401}" type="pres">
      <dgm:prSet presAssocID="{E0F8C7E2-3C11-447D-9044-3B947D14726A}" presName="horz1" presStyleCnt="0"/>
      <dgm:spPr/>
    </dgm:pt>
    <dgm:pt modelId="{D51CAFA8-53FF-4F43-811A-EB62A1114F1E}" type="pres">
      <dgm:prSet presAssocID="{E0F8C7E2-3C11-447D-9044-3B947D14726A}" presName="tx1" presStyleLbl="revTx" presStyleIdx="4" presStyleCnt="9"/>
      <dgm:spPr/>
    </dgm:pt>
    <dgm:pt modelId="{90D6F0DF-85A2-4710-9DE9-9BFA4C0EAC79}" type="pres">
      <dgm:prSet presAssocID="{E0F8C7E2-3C11-447D-9044-3B947D14726A}" presName="vert1" presStyleCnt="0"/>
      <dgm:spPr/>
    </dgm:pt>
    <dgm:pt modelId="{3156F682-C2EA-47FB-B9CA-59980B2673F7}" type="pres">
      <dgm:prSet presAssocID="{703CFB31-D981-4529-86FB-46E25CA84846}" presName="thickLine" presStyleLbl="alignNode1" presStyleIdx="5" presStyleCnt="9"/>
      <dgm:spPr/>
    </dgm:pt>
    <dgm:pt modelId="{8464D1A1-B09B-45E0-B15B-26FFB6061AB6}" type="pres">
      <dgm:prSet presAssocID="{703CFB31-D981-4529-86FB-46E25CA84846}" presName="horz1" presStyleCnt="0"/>
      <dgm:spPr/>
    </dgm:pt>
    <dgm:pt modelId="{CFBC4BA5-4148-4721-A384-B28A044517EB}" type="pres">
      <dgm:prSet presAssocID="{703CFB31-D981-4529-86FB-46E25CA84846}" presName="tx1" presStyleLbl="revTx" presStyleIdx="5" presStyleCnt="9"/>
      <dgm:spPr/>
    </dgm:pt>
    <dgm:pt modelId="{B2604751-D8BF-4AB5-9D2F-0F3FB2D70390}" type="pres">
      <dgm:prSet presAssocID="{703CFB31-D981-4529-86FB-46E25CA84846}" presName="vert1" presStyleCnt="0"/>
      <dgm:spPr/>
    </dgm:pt>
    <dgm:pt modelId="{0D373EA0-390C-48D4-84D2-1BCCC8D64BA6}" type="pres">
      <dgm:prSet presAssocID="{E5703B6F-3FC8-43C7-A8DE-893527A761CA}" presName="thickLine" presStyleLbl="alignNode1" presStyleIdx="6" presStyleCnt="9"/>
      <dgm:spPr/>
    </dgm:pt>
    <dgm:pt modelId="{DAA366AA-C3F0-4E9B-AB5A-5909E3EB3437}" type="pres">
      <dgm:prSet presAssocID="{E5703B6F-3FC8-43C7-A8DE-893527A761CA}" presName="horz1" presStyleCnt="0"/>
      <dgm:spPr/>
    </dgm:pt>
    <dgm:pt modelId="{0412A6A4-D5F1-4C12-84C0-476DA4E11BEC}" type="pres">
      <dgm:prSet presAssocID="{E5703B6F-3FC8-43C7-A8DE-893527A761CA}" presName="tx1" presStyleLbl="revTx" presStyleIdx="6" presStyleCnt="9"/>
      <dgm:spPr/>
    </dgm:pt>
    <dgm:pt modelId="{84B5A574-7791-4050-BAF6-607B02C5CE23}" type="pres">
      <dgm:prSet presAssocID="{E5703B6F-3FC8-43C7-A8DE-893527A761CA}" presName="vert1" presStyleCnt="0"/>
      <dgm:spPr/>
    </dgm:pt>
    <dgm:pt modelId="{D46A1522-184E-4BD7-B3EB-2F229648D7D7}" type="pres">
      <dgm:prSet presAssocID="{4DC2DA94-14AB-41C4-8489-25D53596BFEF}" presName="thickLine" presStyleLbl="alignNode1" presStyleIdx="7" presStyleCnt="9"/>
      <dgm:spPr/>
    </dgm:pt>
    <dgm:pt modelId="{79DA0AB8-D344-47C4-93FE-7B00A52886E2}" type="pres">
      <dgm:prSet presAssocID="{4DC2DA94-14AB-41C4-8489-25D53596BFEF}" presName="horz1" presStyleCnt="0"/>
      <dgm:spPr/>
    </dgm:pt>
    <dgm:pt modelId="{99AC6EEA-7EA4-49D5-8B9D-EA38FFBD7D23}" type="pres">
      <dgm:prSet presAssocID="{4DC2DA94-14AB-41C4-8489-25D53596BFEF}" presName="tx1" presStyleLbl="revTx" presStyleIdx="7" presStyleCnt="9"/>
      <dgm:spPr/>
    </dgm:pt>
    <dgm:pt modelId="{5CCD6498-2EBB-4883-891E-721386941017}" type="pres">
      <dgm:prSet presAssocID="{4DC2DA94-14AB-41C4-8489-25D53596BFEF}" presName="vert1" presStyleCnt="0"/>
      <dgm:spPr/>
    </dgm:pt>
    <dgm:pt modelId="{F913A368-382F-4DF1-8E62-7E81BDB8BF40}" type="pres">
      <dgm:prSet presAssocID="{D27906A4-F6CB-4B56-898A-E195BCC66106}" presName="thickLine" presStyleLbl="alignNode1" presStyleIdx="8" presStyleCnt="9"/>
      <dgm:spPr/>
    </dgm:pt>
    <dgm:pt modelId="{C86E5208-2A5E-4CE1-B992-C8B0F6116B22}" type="pres">
      <dgm:prSet presAssocID="{D27906A4-F6CB-4B56-898A-E195BCC66106}" presName="horz1" presStyleCnt="0"/>
      <dgm:spPr/>
    </dgm:pt>
    <dgm:pt modelId="{820CDCAE-810D-4FAD-8483-D600A72689E4}" type="pres">
      <dgm:prSet presAssocID="{D27906A4-F6CB-4B56-898A-E195BCC66106}" presName="tx1" presStyleLbl="revTx" presStyleIdx="8" presStyleCnt="9"/>
      <dgm:spPr/>
    </dgm:pt>
    <dgm:pt modelId="{C56183E7-6058-4ED3-AAAA-D92402EF3E54}" type="pres">
      <dgm:prSet presAssocID="{D27906A4-F6CB-4B56-898A-E195BCC66106}" presName="vert1" presStyleCnt="0"/>
      <dgm:spPr/>
    </dgm:pt>
  </dgm:ptLst>
  <dgm:cxnLst>
    <dgm:cxn modelId="{AC6B4C03-6A77-4669-8A62-5E8AE1847D41}" srcId="{FAAB3368-BAE5-415E-BD54-5F4F002A1BC0}" destId="{24557E22-0AC1-4CED-ABF9-BDC9ACD261FC}" srcOrd="0" destOrd="0" parTransId="{F42CC351-FB5F-4310-A6B8-74501F6B5B8C}" sibTransId="{31A67F32-1140-4D4E-A81A-84F98DF022DC}"/>
    <dgm:cxn modelId="{ACD91D05-8106-46BB-8521-16067D497D87}" srcId="{FAAB3368-BAE5-415E-BD54-5F4F002A1BC0}" destId="{E0F8C7E2-3C11-447D-9044-3B947D14726A}" srcOrd="4" destOrd="0" parTransId="{663436F7-67D5-427D-884A-90922297C066}" sibTransId="{0ABACEF7-0586-436D-8F7D-64177ECB258D}"/>
    <dgm:cxn modelId="{B45F351C-D3A8-4201-9268-BB793B0DD8F8}" type="presOf" srcId="{A859172F-9C5A-4FDF-8EDD-DB88A9F9C696}" destId="{481F1C79-8EE8-47A6-98E6-7F26D2E2D52A}" srcOrd="0" destOrd="0" presId="urn:microsoft.com/office/officeart/2008/layout/LinedList"/>
    <dgm:cxn modelId="{7DA44B2B-7D6E-4016-A7B9-06B916D79946}" type="presOf" srcId="{703CFB31-D981-4529-86FB-46E25CA84846}" destId="{CFBC4BA5-4148-4721-A384-B28A044517EB}" srcOrd="0" destOrd="0" presId="urn:microsoft.com/office/officeart/2008/layout/LinedList"/>
    <dgm:cxn modelId="{363C4B2C-ABB1-40D7-9900-71D3ACD364AE}" type="presOf" srcId="{E5703B6F-3FC8-43C7-A8DE-893527A761CA}" destId="{0412A6A4-D5F1-4C12-84C0-476DA4E11BEC}" srcOrd="0" destOrd="0" presId="urn:microsoft.com/office/officeart/2008/layout/LinedList"/>
    <dgm:cxn modelId="{2DD8782D-AAE5-4110-8B12-78DE965ACB67}" srcId="{FAAB3368-BAE5-415E-BD54-5F4F002A1BC0}" destId="{D27906A4-F6CB-4B56-898A-E195BCC66106}" srcOrd="8" destOrd="0" parTransId="{06F12110-1C84-4391-8E1C-C9ACEFE70A3C}" sibTransId="{E697753D-ADA3-49A8-ACEC-E06FD4DE85BD}"/>
    <dgm:cxn modelId="{A63B3F40-C611-48AB-8560-2EA378C94F24}" type="presOf" srcId="{2AA37AC3-C959-4243-A50A-93694C925907}" destId="{EFB03F99-70CD-4C44-BE1E-CAB1569343F3}" srcOrd="0" destOrd="0" presId="urn:microsoft.com/office/officeart/2008/layout/LinedList"/>
    <dgm:cxn modelId="{DD1FBE5B-6865-47EB-BF66-AB7B3B3DE4D3}" srcId="{FAAB3368-BAE5-415E-BD54-5F4F002A1BC0}" destId="{703CFB31-D981-4529-86FB-46E25CA84846}" srcOrd="5" destOrd="0" parTransId="{A1073D92-E4A4-45B5-BE8D-10F000EB2A2F}" sibTransId="{ABCBC03A-BC35-46D1-8941-4B9B292B52D5}"/>
    <dgm:cxn modelId="{86AAEE48-7EF7-44E3-9181-C19C1446A617}" srcId="{FAAB3368-BAE5-415E-BD54-5F4F002A1BC0}" destId="{A859172F-9C5A-4FDF-8EDD-DB88A9F9C696}" srcOrd="2" destOrd="0" parTransId="{652343D2-795D-420F-868C-E29D3D0B7B29}" sibTransId="{6A942A3F-6869-4758-A522-43E90012539F}"/>
    <dgm:cxn modelId="{3F2C084A-B184-4578-9667-C3844E15EB8E}" type="presOf" srcId="{D27906A4-F6CB-4B56-898A-E195BCC66106}" destId="{820CDCAE-810D-4FAD-8483-D600A72689E4}" srcOrd="0" destOrd="0" presId="urn:microsoft.com/office/officeart/2008/layout/LinedList"/>
    <dgm:cxn modelId="{A3ADDB52-530D-4395-AB89-513884FBF293}" srcId="{FAAB3368-BAE5-415E-BD54-5F4F002A1BC0}" destId="{003B2168-BDBB-43A8-9EEC-D3DA512CE868}" srcOrd="3" destOrd="0" parTransId="{2CD3FB67-427F-47D2-84F9-30C8909E7531}" sibTransId="{18A428D9-905B-4373-BF10-DA3805CB3BB7}"/>
    <dgm:cxn modelId="{DA274E74-9384-4206-8DD7-812E38BF0C10}" type="presOf" srcId="{E0F8C7E2-3C11-447D-9044-3B947D14726A}" destId="{D51CAFA8-53FF-4F43-811A-EB62A1114F1E}" srcOrd="0" destOrd="0" presId="urn:microsoft.com/office/officeart/2008/layout/LinedList"/>
    <dgm:cxn modelId="{3AA5BC85-D48F-499B-86E7-2EF21E49F764}" type="presOf" srcId="{4DC2DA94-14AB-41C4-8489-25D53596BFEF}" destId="{99AC6EEA-7EA4-49D5-8B9D-EA38FFBD7D23}" srcOrd="0" destOrd="0" presId="urn:microsoft.com/office/officeart/2008/layout/LinedList"/>
    <dgm:cxn modelId="{6314D38F-4853-4203-BEBD-B85B6BB68C70}" srcId="{FAAB3368-BAE5-415E-BD54-5F4F002A1BC0}" destId="{E5703B6F-3FC8-43C7-A8DE-893527A761CA}" srcOrd="6" destOrd="0" parTransId="{C3070420-6C86-41C8-8890-09FD26D18B11}" sibTransId="{81349DC3-DAE1-4B9A-9DBF-29ABF8B390C1}"/>
    <dgm:cxn modelId="{5ECF5292-2138-4D60-AC1B-8E6354F00C1E}" type="presOf" srcId="{FAAB3368-BAE5-415E-BD54-5F4F002A1BC0}" destId="{C07A0496-604D-4A28-A2B0-7E88D77BD4BE}" srcOrd="0" destOrd="0" presId="urn:microsoft.com/office/officeart/2008/layout/LinedList"/>
    <dgm:cxn modelId="{51CEF097-0F5A-40E2-B6C0-444E4BD0C23E}" srcId="{FAAB3368-BAE5-415E-BD54-5F4F002A1BC0}" destId="{2AA37AC3-C959-4243-A50A-93694C925907}" srcOrd="1" destOrd="0" parTransId="{B195E8BF-3DEF-4833-B93C-649F9F655656}" sibTransId="{D3FBB4D2-B700-410C-81A4-1D18CF7624E6}"/>
    <dgm:cxn modelId="{C3F8CED5-8E9C-44C2-A3B6-D3109376377C}" type="presOf" srcId="{003B2168-BDBB-43A8-9EEC-D3DA512CE868}" destId="{E76CE959-F7F1-44C5-A8C4-D3526FA53978}" srcOrd="0" destOrd="0" presId="urn:microsoft.com/office/officeart/2008/layout/LinedList"/>
    <dgm:cxn modelId="{D7F49FDD-44F4-4AB1-B0E3-A5DE8EFCC1DA}" type="presOf" srcId="{24557E22-0AC1-4CED-ABF9-BDC9ACD261FC}" destId="{3F0954C9-E975-40FE-807B-799C8427ED96}" srcOrd="0" destOrd="0" presId="urn:microsoft.com/office/officeart/2008/layout/LinedList"/>
    <dgm:cxn modelId="{D96C29DF-BD3B-46B1-8F4E-5289966E4BD9}" srcId="{FAAB3368-BAE5-415E-BD54-5F4F002A1BC0}" destId="{4DC2DA94-14AB-41C4-8489-25D53596BFEF}" srcOrd="7" destOrd="0" parTransId="{60E8DD1C-F6CE-4F5F-B5FD-17FDB92001EF}" sibTransId="{FA6A6D72-2353-475A-80F2-CF933BE06E5A}"/>
    <dgm:cxn modelId="{1F41B4AF-E30D-4919-8FCD-8F0B5C83F091}" type="presParOf" srcId="{C07A0496-604D-4A28-A2B0-7E88D77BD4BE}" destId="{10A113F9-AED1-48AB-BE03-28B0558D170B}" srcOrd="0" destOrd="0" presId="urn:microsoft.com/office/officeart/2008/layout/LinedList"/>
    <dgm:cxn modelId="{9A465337-FB81-4BDD-A08B-E47BAC40D759}" type="presParOf" srcId="{C07A0496-604D-4A28-A2B0-7E88D77BD4BE}" destId="{ADADA979-035A-478A-8251-B6C71A465630}" srcOrd="1" destOrd="0" presId="urn:microsoft.com/office/officeart/2008/layout/LinedList"/>
    <dgm:cxn modelId="{CC85A43A-A458-4599-B899-234BD065D9D6}" type="presParOf" srcId="{ADADA979-035A-478A-8251-B6C71A465630}" destId="{3F0954C9-E975-40FE-807B-799C8427ED96}" srcOrd="0" destOrd="0" presId="urn:microsoft.com/office/officeart/2008/layout/LinedList"/>
    <dgm:cxn modelId="{D7CB2734-9B6C-42C6-B9C2-1E08489E56B8}" type="presParOf" srcId="{ADADA979-035A-478A-8251-B6C71A465630}" destId="{939669E0-D968-4FC6-AAF4-C74FB9C7DB08}" srcOrd="1" destOrd="0" presId="urn:microsoft.com/office/officeart/2008/layout/LinedList"/>
    <dgm:cxn modelId="{FC1A3E21-CD2F-4843-8F8F-046C9A27DAF2}" type="presParOf" srcId="{C07A0496-604D-4A28-A2B0-7E88D77BD4BE}" destId="{1AB15D99-F6F8-46D7-AC50-5C90C5D4E5C8}" srcOrd="2" destOrd="0" presId="urn:microsoft.com/office/officeart/2008/layout/LinedList"/>
    <dgm:cxn modelId="{2A16DE93-DFD6-4DF3-A9AE-6F0D8A90EE9C}" type="presParOf" srcId="{C07A0496-604D-4A28-A2B0-7E88D77BD4BE}" destId="{69E87657-9D8C-4430-90C3-65E56487619F}" srcOrd="3" destOrd="0" presId="urn:microsoft.com/office/officeart/2008/layout/LinedList"/>
    <dgm:cxn modelId="{AA7EFA5B-FEEA-46DA-B8E6-96BE505C89E2}" type="presParOf" srcId="{69E87657-9D8C-4430-90C3-65E56487619F}" destId="{EFB03F99-70CD-4C44-BE1E-CAB1569343F3}" srcOrd="0" destOrd="0" presId="urn:microsoft.com/office/officeart/2008/layout/LinedList"/>
    <dgm:cxn modelId="{6C76DEF3-CE26-42A9-B98E-F6C44761E15C}" type="presParOf" srcId="{69E87657-9D8C-4430-90C3-65E56487619F}" destId="{1B5C9244-3BFE-4B24-8D1F-CAC625A14083}" srcOrd="1" destOrd="0" presId="urn:microsoft.com/office/officeart/2008/layout/LinedList"/>
    <dgm:cxn modelId="{374BD82A-A098-437F-8460-751872F4AAD3}" type="presParOf" srcId="{C07A0496-604D-4A28-A2B0-7E88D77BD4BE}" destId="{07ECC974-3AAE-4CC2-A9B5-9BD2CFE83597}" srcOrd="4" destOrd="0" presId="urn:microsoft.com/office/officeart/2008/layout/LinedList"/>
    <dgm:cxn modelId="{7992B44E-2DD8-49DD-BD1D-459CC2665F92}" type="presParOf" srcId="{C07A0496-604D-4A28-A2B0-7E88D77BD4BE}" destId="{EB5258EA-64BD-4EE7-84DC-C3124EAABEA5}" srcOrd="5" destOrd="0" presId="urn:microsoft.com/office/officeart/2008/layout/LinedList"/>
    <dgm:cxn modelId="{E46858E0-7EAE-4624-BF2A-29DCEF680218}" type="presParOf" srcId="{EB5258EA-64BD-4EE7-84DC-C3124EAABEA5}" destId="{481F1C79-8EE8-47A6-98E6-7F26D2E2D52A}" srcOrd="0" destOrd="0" presId="urn:microsoft.com/office/officeart/2008/layout/LinedList"/>
    <dgm:cxn modelId="{40CACE4D-41D6-405D-9FFC-F402A5F18578}" type="presParOf" srcId="{EB5258EA-64BD-4EE7-84DC-C3124EAABEA5}" destId="{2AD463BD-3924-4002-A171-812B940D03BB}" srcOrd="1" destOrd="0" presId="urn:microsoft.com/office/officeart/2008/layout/LinedList"/>
    <dgm:cxn modelId="{7D3288EF-BC57-4201-84DE-3436D2A016CE}" type="presParOf" srcId="{C07A0496-604D-4A28-A2B0-7E88D77BD4BE}" destId="{115C5A1C-4766-466D-B41B-3AE0B288D5AC}" srcOrd="6" destOrd="0" presId="urn:microsoft.com/office/officeart/2008/layout/LinedList"/>
    <dgm:cxn modelId="{A48F8559-C408-46DE-BE3B-8816499A93CA}" type="presParOf" srcId="{C07A0496-604D-4A28-A2B0-7E88D77BD4BE}" destId="{444BF776-9689-4ACD-B6FB-5D0E6936EC84}" srcOrd="7" destOrd="0" presId="urn:microsoft.com/office/officeart/2008/layout/LinedList"/>
    <dgm:cxn modelId="{6D95CB6A-5DEF-4072-9F43-573585AAD4C2}" type="presParOf" srcId="{444BF776-9689-4ACD-B6FB-5D0E6936EC84}" destId="{E76CE959-F7F1-44C5-A8C4-D3526FA53978}" srcOrd="0" destOrd="0" presId="urn:microsoft.com/office/officeart/2008/layout/LinedList"/>
    <dgm:cxn modelId="{5FED5254-1F17-4C5F-A1EE-6163080E0C70}" type="presParOf" srcId="{444BF776-9689-4ACD-B6FB-5D0E6936EC84}" destId="{560556F3-8D82-4209-98B2-4F0DDF2188E8}" srcOrd="1" destOrd="0" presId="urn:microsoft.com/office/officeart/2008/layout/LinedList"/>
    <dgm:cxn modelId="{056347D3-78CB-4C78-93B5-440E7A1F173A}" type="presParOf" srcId="{C07A0496-604D-4A28-A2B0-7E88D77BD4BE}" destId="{5FF6E3C8-D799-4A6C-AC2E-DD4A38574C9E}" srcOrd="8" destOrd="0" presId="urn:microsoft.com/office/officeart/2008/layout/LinedList"/>
    <dgm:cxn modelId="{ACECA97A-DFC2-4981-A2E0-D1D35974D1BE}" type="presParOf" srcId="{C07A0496-604D-4A28-A2B0-7E88D77BD4BE}" destId="{64F26ACE-CB39-4781-B6BE-04E748989401}" srcOrd="9" destOrd="0" presId="urn:microsoft.com/office/officeart/2008/layout/LinedList"/>
    <dgm:cxn modelId="{AF24770D-F0A0-435A-978A-CEF7598EF8CB}" type="presParOf" srcId="{64F26ACE-CB39-4781-B6BE-04E748989401}" destId="{D51CAFA8-53FF-4F43-811A-EB62A1114F1E}" srcOrd="0" destOrd="0" presId="urn:microsoft.com/office/officeart/2008/layout/LinedList"/>
    <dgm:cxn modelId="{5AA2266E-466E-47F9-B781-A4A05FB8A578}" type="presParOf" srcId="{64F26ACE-CB39-4781-B6BE-04E748989401}" destId="{90D6F0DF-85A2-4710-9DE9-9BFA4C0EAC79}" srcOrd="1" destOrd="0" presId="urn:microsoft.com/office/officeart/2008/layout/LinedList"/>
    <dgm:cxn modelId="{6E20F548-D748-4CE9-937D-1F6F3CF48C4A}" type="presParOf" srcId="{C07A0496-604D-4A28-A2B0-7E88D77BD4BE}" destId="{3156F682-C2EA-47FB-B9CA-59980B2673F7}" srcOrd="10" destOrd="0" presId="urn:microsoft.com/office/officeart/2008/layout/LinedList"/>
    <dgm:cxn modelId="{BCA97811-1783-4B23-A908-27727AFC7F73}" type="presParOf" srcId="{C07A0496-604D-4A28-A2B0-7E88D77BD4BE}" destId="{8464D1A1-B09B-45E0-B15B-26FFB6061AB6}" srcOrd="11" destOrd="0" presId="urn:microsoft.com/office/officeart/2008/layout/LinedList"/>
    <dgm:cxn modelId="{2C54ECA4-7CD7-4836-8500-47CA5203F740}" type="presParOf" srcId="{8464D1A1-B09B-45E0-B15B-26FFB6061AB6}" destId="{CFBC4BA5-4148-4721-A384-B28A044517EB}" srcOrd="0" destOrd="0" presId="urn:microsoft.com/office/officeart/2008/layout/LinedList"/>
    <dgm:cxn modelId="{62269DE1-2E8F-4878-82B4-A07C354B2D1A}" type="presParOf" srcId="{8464D1A1-B09B-45E0-B15B-26FFB6061AB6}" destId="{B2604751-D8BF-4AB5-9D2F-0F3FB2D70390}" srcOrd="1" destOrd="0" presId="urn:microsoft.com/office/officeart/2008/layout/LinedList"/>
    <dgm:cxn modelId="{FD9B74E2-CE06-431F-84B2-3E0E05BDF950}" type="presParOf" srcId="{C07A0496-604D-4A28-A2B0-7E88D77BD4BE}" destId="{0D373EA0-390C-48D4-84D2-1BCCC8D64BA6}" srcOrd="12" destOrd="0" presId="urn:microsoft.com/office/officeart/2008/layout/LinedList"/>
    <dgm:cxn modelId="{6FE139EA-E1E7-4C03-BDDD-43CECC3B5C80}" type="presParOf" srcId="{C07A0496-604D-4A28-A2B0-7E88D77BD4BE}" destId="{DAA366AA-C3F0-4E9B-AB5A-5909E3EB3437}" srcOrd="13" destOrd="0" presId="urn:microsoft.com/office/officeart/2008/layout/LinedList"/>
    <dgm:cxn modelId="{D44431BF-C951-48B2-B752-231929AE7216}" type="presParOf" srcId="{DAA366AA-C3F0-4E9B-AB5A-5909E3EB3437}" destId="{0412A6A4-D5F1-4C12-84C0-476DA4E11BEC}" srcOrd="0" destOrd="0" presId="urn:microsoft.com/office/officeart/2008/layout/LinedList"/>
    <dgm:cxn modelId="{3FD13FB2-EEC6-4936-9BD6-008FFA34935E}" type="presParOf" srcId="{DAA366AA-C3F0-4E9B-AB5A-5909E3EB3437}" destId="{84B5A574-7791-4050-BAF6-607B02C5CE23}" srcOrd="1" destOrd="0" presId="urn:microsoft.com/office/officeart/2008/layout/LinedList"/>
    <dgm:cxn modelId="{6FE0CA0E-AC5F-49EA-87ED-48C3378D43FC}" type="presParOf" srcId="{C07A0496-604D-4A28-A2B0-7E88D77BD4BE}" destId="{D46A1522-184E-4BD7-B3EB-2F229648D7D7}" srcOrd="14" destOrd="0" presId="urn:microsoft.com/office/officeart/2008/layout/LinedList"/>
    <dgm:cxn modelId="{23B70E26-A86D-4E45-A0F7-F1F031F3E685}" type="presParOf" srcId="{C07A0496-604D-4A28-A2B0-7E88D77BD4BE}" destId="{79DA0AB8-D344-47C4-93FE-7B00A52886E2}" srcOrd="15" destOrd="0" presId="urn:microsoft.com/office/officeart/2008/layout/LinedList"/>
    <dgm:cxn modelId="{9C36B096-B2BF-4731-95EA-548D09A2BB6D}" type="presParOf" srcId="{79DA0AB8-D344-47C4-93FE-7B00A52886E2}" destId="{99AC6EEA-7EA4-49D5-8B9D-EA38FFBD7D23}" srcOrd="0" destOrd="0" presId="urn:microsoft.com/office/officeart/2008/layout/LinedList"/>
    <dgm:cxn modelId="{FAA634A2-FEC6-4491-8637-76D633DE6167}" type="presParOf" srcId="{79DA0AB8-D344-47C4-93FE-7B00A52886E2}" destId="{5CCD6498-2EBB-4883-891E-721386941017}" srcOrd="1" destOrd="0" presId="urn:microsoft.com/office/officeart/2008/layout/LinedList"/>
    <dgm:cxn modelId="{5234FEE5-7B63-49D1-88FB-9AB84E3D7148}" type="presParOf" srcId="{C07A0496-604D-4A28-A2B0-7E88D77BD4BE}" destId="{F913A368-382F-4DF1-8E62-7E81BDB8BF40}" srcOrd="16" destOrd="0" presId="urn:microsoft.com/office/officeart/2008/layout/LinedList"/>
    <dgm:cxn modelId="{D1F4D4E2-9B95-4638-BF27-699D6EC02034}" type="presParOf" srcId="{C07A0496-604D-4A28-A2B0-7E88D77BD4BE}" destId="{C86E5208-2A5E-4CE1-B992-C8B0F6116B22}" srcOrd="17" destOrd="0" presId="urn:microsoft.com/office/officeart/2008/layout/LinedList"/>
    <dgm:cxn modelId="{D39D8CA8-3CEA-41C4-9E02-EB3A86C2DD53}" type="presParOf" srcId="{C86E5208-2A5E-4CE1-B992-C8B0F6116B22}" destId="{820CDCAE-810D-4FAD-8483-D600A72689E4}" srcOrd="0" destOrd="0" presId="urn:microsoft.com/office/officeart/2008/layout/LinedList"/>
    <dgm:cxn modelId="{8A27CEE2-6DB7-4DF0-952D-0588925B6EDE}" type="presParOf" srcId="{C86E5208-2A5E-4CE1-B992-C8B0F6116B22}" destId="{C56183E7-6058-4ED3-AAAA-D92402EF3E5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B1A6C-099D-414A-8C30-42AC3A657BAB}">
      <dsp:nvSpPr>
        <dsp:cNvPr id="0" name=""/>
        <dsp:cNvSpPr/>
      </dsp:nvSpPr>
      <dsp:spPr>
        <a:xfrm>
          <a:off x="0" y="2185"/>
          <a:ext cx="6541475" cy="11075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C4C02-E738-4350-B124-26091914EFB1}">
      <dsp:nvSpPr>
        <dsp:cNvPr id="0" name=""/>
        <dsp:cNvSpPr/>
      </dsp:nvSpPr>
      <dsp:spPr>
        <a:xfrm>
          <a:off x="335040" y="251388"/>
          <a:ext cx="609164" cy="6091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11A96C-964A-4035-854D-030FC8C40172}">
      <dsp:nvSpPr>
        <dsp:cNvPr id="0" name=""/>
        <dsp:cNvSpPr/>
      </dsp:nvSpPr>
      <dsp:spPr>
        <a:xfrm>
          <a:off x="1279245" y="2185"/>
          <a:ext cx="5262229" cy="1107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18" tIns="117218" rIns="117218" bIns="117218" numCol="1" spcCol="1270" anchor="ctr" anchorCtr="0">
          <a:noAutofit/>
        </a:bodyPr>
        <a:lstStyle/>
        <a:p>
          <a:pPr marL="0" lvl="0" indent="0" algn="l" defTabSz="889000">
            <a:lnSpc>
              <a:spcPct val="90000"/>
            </a:lnSpc>
            <a:spcBef>
              <a:spcPct val="0"/>
            </a:spcBef>
            <a:spcAft>
              <a:spcPct val="35000"/>
            </a:spcAft>
            <a:buNone/>
          </a:pPr>
          <a:r>
            <a:rPr lang="es-ES" sz="2000" kern="1200"/>
            <a:t>Limpieza de los datos: Este paso elimina cualquier dato que sea incorrecto, incompleto o irrelevante. </a:t>
          </a:r>
          <a:endParaRPr lang="en-US" sz="2000" kern="1200"/>
        </a:p>
      </dsp:txBody>
      <dsp:txXfrm>
        <a:off x="1279245" y="2185"/>
        <a:ext cx="5262229" cy="1107571"/>
      </dsp:txXfrm>
    </dsp:sp>
    <dsp:sp modelId="{7247716D-B9C9-426F-8915-C623CDE2566F}">
      <dsp:nvSpPr>
        <dsp:cNvPr id="0" name=""/>
        <dsp:cNvSpPr/>
      </dsp:nvSpPr>
      <dsp:spPr>
        <a:xfrm>
          <a:off x="0" y="1386649"/>
          <a:ext cx="6541475" cy="11075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C1CD01-87C5-41E2-AD9D-1E7665333077}">
      <dsp:nvSpPr>
        <dsp:cNvPr id="0" name=""/>
        <dsp:cNvSpPr/>
      </dsp:nvSpPr>
      <dsp:spPr>
        <a:xfrm>
          <a:off x="335040" y="1635853"/>
          <a:ext cx="609164" cy="6091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55A3D9-FE21-40FB-8F23-867B94971720}">
      <dsp:nvSpPr>
        <dsp:cNvPr id="0" name=""/>
        <dsp:cNvSpPr/>
      </dsp:nvSpPr>
      <dsp:spPr>
        <a:xfrm>
          <a:off x="1279245" y="1386649"/>
          <a:ext cx="5262229" cy="1107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18" tIns="117218" rIns="117218" bIns="117218" numCol="1" spcCol="1270" anchor="ctr" anchorCtr="0">
          <a:noAutofit/>
        </a:bodyPr>
        <a:lstStyle/>
        <a:p>
          <a:pPr marL="0" lvl="0" indent="0" algn="l" defTabSz="889000">
            <a:lnSpc>
              <a:spcPct val="90000"/>
            </a:lnSpc>
            <a:spcBef>
              <a:spcPct val="0"/>
            </a:spcBef>
            <a:spcAft>
              <a:spcPct val="35000"/>
            </a:spcAft>
            <a:buNone/>
          </a:pPr>
          <a:r>
            <a:rPr lang="es-ES" sz="2000" kern="1200"/>
            <a:t>Transformación de los datos: Este paso transforma los datos en una forma más adecuada para el algoritmo de aprendizaje automático. </a:t>
          </a:r>
          <a:endParaRPr lang="en-US" sz="2000" kern="1200"/>
        </a:p>
      </dsp:txBody>
      <dsp:txXfrm>
        <a:off x="1279245" y="1386649"/>
        <a:ext cx="5262229" cy="1107571"/>
      </dsp:txXfrm>
    </dsp:sp>
    <dsp:sp modelId="{30813255-6255-4D26-8271-8FC3D9563993}">
      <dsp:nvSpPr>
        <dsp:cNvPr id="0" name=""/>
        <dsp:cNvSpPr/>
      </dsp:nvSpPr>
      <dsp:spPr>
        <a:xfrm>
          <a:off x="0" y="2771114"/>
          <a:ext cx="6541475" cy="11075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D236F9-A25E-4812-A410-AEB80FFB5677}">
      <dsp:nvSpPr>
        <dsp:cNvPr id="0" name=""/>
        <dsp:cNvSpPr/>
      </dsp:nvSpPr>
      <dsp:spPr>
        <a:xfrm>
          <a:off x="335040" y="3020318"/>
          <a:ext cx="609164" cy="6091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720245-4961-4966-A22B-03BEBD4BC49F}">
      <dsp:nvSpPr>
        <dsp:cNvPr id="0" name=""/>
        <dsp:cNvSpPr/>
      </dsp:nvSpPr>
      <dsp:spPr>
        <a:xfrm>
          <a:off x="1279245" y="2771114"/>
          <a:ext cx="5262229" cy="1107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18" tIns="117218" rIns="117218" bIns="117218" numCol="1" spcCol="1270" anchor="ctr" anchorCtr="0">
          <a:noAutofit/>
        </a:bodyPr>
        <a:lstStyle/>
        <a:p>
          <a:pPr marL="0" lvl="0" indent="0" algn="l" defTabSz="889000">
            <a:lnSpc>
              <a:spcPct val="90000"/>
            </a:lnSpc>
            <a:spcBef>
              <a:spcPct val="0"/>
            </a:spcBef>
            <a:spcAft>
              <a:spcPct val="35000"/>
            </a:spcAft>
            <a:buNone/>
          </a:pPr>
          <a:r>
            <a:rPr lang="es-ES" sz="2000" kern="1200"/>
            <a:t>Reducción de datos: Este paso reduce la cantidad de datos seleccionando sólo las características más relevantes. </a:t>
          </a:r>
          <a:endParaRPr lang="en-US" sz="2000" kern="1200"/>
        </a:p>
      </dsp:txBody>
      <dsp:txXfrm>
        <a:off x="1279245" y="2771114"/>
        <a:ext cx="5262229" cy="1107571"/>
      </dsp:txXfrm>
    </dsp:sp>
    <dsp:sp modelId="{9A19C913-4B86-4EEB-9A34-5A313993F815}">
      <dsp:nvSpPr>
        <dsp:cNvPr id="0" name=""/>
        <dsp:cNvSpPr/>
      </dsp:nvSpPr>
      <dsp:spPr>
        <a:xfrm>
          <a:off x="0" y="4155579"/>
          <a:ext cx="6541475" cy="11075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AD6EA4-1150-4323-97C3-30CCD4B6CCA4}">
      <dsp:nvSpPr>
        <dsp:cNvPr id="0" name=""/>
        <dsp:cNvSpPr/>
      </dsp:nvSpPr>
      <dsp:spPr>
        <a:xfrm>
          <a:off x="335040" y="4404782"/>
          <a:ext cx="609164" cy="6091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FEC8B1-8FB5-4BF8-8C53-EFABC5623EED}">
      <dsp:nvSpPr>
        <dsp:cNvPr id="0" name=""/>
        <dsp:cNvSpPr/>
      </dsp:nvSpPr>
      <dsp:spPr>
        <a:xfrm>
          <a:off x="1279245" y="4155579"/>
          <a:ext cx="5262229" cy="1107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18" tIns="117218" rIns="117218" bIns="117218" numCol="1" spcCol="1270" anchor="ctr" anchorCtr="0">
          <a:noAutofit/>
        </a:bodyPr>
        <a:lstStyle/>
        <a:p>
          <a:pPr marL="0" lvl="0" indent="0" algn="l" defTabSz="889000">
            <a:lnSpc>
              <a:spcPct val="90000"/>
            </a:lnSpc>
            <a:spcBef>
              <a:spcPct val="0"/>
            </a:spcBef>
            <a:spcAft>
              <a:spcPct val="35000"/>
            </a:spcAft>
            <a:buNone/>
          </a:pPr>
          <a:r>
            <a:rPr lang="es-ES" sz="2000" kern="1200"/>
            <a:t>Discretización de los datos: Este paso convierte los datos en una forma más adecuada para el algoritmo de aprendizaje automático.</a:t>
          </a:r>
          <a:endParaRPr lang="en-US" sz="2000" kern="1200"/>
        </a:p>
      </dsp:txBody>
      <dsp:txXfrm>
        <a:off x="1279245" y="4155579"/>
        <a:ext cx="5262229" cy="11075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24EAA-FCAC-4E86-BA7E-7144DE0BC12A}">
      <dsp:nvSpPr>
        <dsp:cNvPr id="0" name=""/>
        <dsp:cNvSpPr/>
      </dsp:nvSpPr>
      <dsp:spPr>
        <a:xfrm>
          <a:off x="0" y="0"/>
          <a:ext cx="5233180" cy="115837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s-MX" sz="2900" kern="1200"/>
            <a:t>Recopilación de datos</a:t>
          </a:r>
          <a:endParaRPr lang="en-US" sz="2900" kern="1200"/>
        </a:p>
      </dsp:txBody>
      <dsp:txXfrm>
        <a:off x="33928" y="33928"/>
        <a:ext cx="3885320" cy="1090517"/>
      </dsp:txXfrm>
    </dsp:sp>
    <dsp:sp modelId="{E34EE1F7-C4E0-4A39-8A26-2F33EE1D85D0}">
      <dsp:nvSpPr>
        <dsp:cNvPr id="0" name=""/>
        <dsp:cNvSpPr/>
      </dsp:nvSpPr>
      <dsp:spPr>
        <a:xfrm>
          <a:off x="438278" y="1368987"/>
          <a:ext cx="5233180" cy="1158373"/>
        </a:xfrm>
        <a:prstGeom prst="roundRect">
          <a:avLst>
            <a:gd name="adj" fmla="val 10000"/>
          </a:avLst>
        </a:prstGeom>
        <a:solidFill>
          <a:schemeClr val="accent2">
            <a:hueOff val="-3456336"/>
            <a:satOff val="-6803"/>
            <a:lumOff val="42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Selección de algoritmo adecuado a las necesidades</a:t>
          </a:r>
        </a:p>
      </dsp:txBody>
      <dsp:txXfrm>
        <a:off x="472206" y="1402915"/>
        <a:ext cx="3974102" cy="1090517"/>
      </dsp:txXfrm>
    </dsp:sp>
    <dsp:sp modelId="{04E8B6AD-672D-4851-914C-315F576A1A44}">
      <dsp:nvSpPr>
        <dsp:cNvPr id="0" name=""/>
        <dsp:cNvSpPr/>
      </dsp:nvSpPr>
      <dsp:spPr>
        <a:xfrm>
          <a:off x="870016" y="2737974"/>
          <a:ext cx="5233180" cy="1158373"/>
        </a:xfrm>
        <a:prstGeom prst="roundRect">
          <a:avLst>
            <a:gd name="adj" fmla="val 10000"/>
          </a:avLst>
        </a:prstGeom>
        <a:solidFill>
          <a:schemeClr val="accent2">
            <a:hueOff val="-6912672"/>
            <a:satOff val="-13605"/>
            <a:lumOff val="84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Ajuste de hiperparámetros</a:t>
          </a:r>
        </a:p>
      </dsp:txBody>
      <dsp:txXfrm>
        <a:off x="903944" y="2771902"/>
        <a:ext cx="3980643" cy="1090517"/>
      </dsp:txXfrm>
    </dsp:sp>
    <dsp:sp modelId="{E6785A9E-E8DC-472D-B98E-CED7AABBF206}">
      <dsp:nvSpPr>
        <dsp:cNvPr id="0" name=""/>
        <dsp:cNvSpPr/>
      </dsp:nvSpPr>
      <dsp:spPr>
        <a:xfrm>
          <a:off x="1308294" y="4106962"/>
          <a:ext cx="5233180" cy="1158373"/>
        </a:xfrm>
        <a:prstGeom prst="roundRect">
          <a:avLst>
            <a:gd name="adj" fmla="val 10000"/>
          </a:avLst>
        </a:prstGeom>
        <a:solidFill>
          <a:schemeClr val="accent2">
            <a:hueOff val="-10369007"/>
            <a:satOff val="-20408"/>
            <a:lumOff val="1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Técnicas de optimización</a:t>
          </a:r>
        </a:p>
      </dsp:txBody>
      <dsp:txXfrm>
        <a:off x="1342222" y="4140890"/>
        <a:ext cx="3974102" cy="1090517"/>
      </dsp:txXfrm>
    </dsp:sp>
    <dsp:sp modelId="{3B77675D-978A-4967-9CAC-4E2C9B3F7B69}">
      <dsp:nvSpPr>
        <dsp:cNvPr id="0" name=""/>
        <dsp:cNvSpPr/>
      </dsp:nvSpPr>
      <dsp:spPr>
        <a:xfrm>
          <a:off x="4480236" y="887209"/>
          <a:ext cx="752943" cy="752943"/>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4649648" y="887209"/>
        <a:ext cx="414119" cy="566590"/>
      </dsp:txXfrm>
    </dsp:sp>
    <dsp:sp modelId="{47E20BC8-9B88-4C71-87CB-45CDBF8B3F0F}">
      <dsp:nvSpPr>
        <dsp:cNvPr id="0" name=""/>
        <dsp:cNvSpPr/>
      </dsp:nvSpPr>
      <dsp:spPr>
        <a:xfrm>
          <a:off x="4918515" y="2256196"/>
          <a:ext cx="752943" cy="752943"/>
        </a:xfrm>
        <a:prstGeom prst="downArrow">
          <a:avLst>
            <a:gd name="adj1" fmla="val 55000"/>
            <a:gd name="adj2" fmla="val 45000"/>
          </a:avLst>
        </a:prstGeom>
        <a:solidFill>
          <a:schemeClr val="accent2">
            <a:tint val="40000"/>
            <a:alpha val="90000"/>
            <a:hueOff val="-5523831"/>
            <a:satOff val="11959"/>
            <a:lumOff val="1116"/>
            <a:alphaOff val="0"/>
          </a:schemeClr>
        </a:solidFill>
        <a:ln w="12700" cap="flat" cmpd="sng" algn="ctr">
          <a:solidFill>
            <a:schemeClr val="accent2">
              <a:tint val="40000"/>
              <a:alpha val="90000"/>
              <a:hueOff val="-5523831"/>
              <a:satOff val="11959"/>
              <a:lumOff val="111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5087927" y="2256196"/>
        <a:ext cx="414119" cy="566590"/>
      </dsp:txXfrm>
    </dsp:sp>
    <dsp:sp modelId="{F858A7F3-2722-4936-8BF5-C196964585B6}">
      <dsp:nvSpPr>
        <dsp:cNvPr id="0" name=""/>
        <dsp:cNvSpPr/>
      </dsp:nvSpPr>
      <dsp:spPr>
        <a:xfrm>
          <a:off x="5350253" y="3625183"/>
          <a:ext cx="752943" cy="752943"/>
        </a:xfrm>
        <a:prstGeom prst="downArrow">
          <a:avLst>
            <a:gd name="adj1" fmla="val 55000"/>
            <a:gd name="adj2" fmla="val 45000"/>
          </a:avLst>
        </a:prstGeom>
        <a:solidFill>
          <a:schemeClr val="accent2">
            <a:tint val="40000"/>
            <a:alpha val="90000"/>
            <a:hueOff val="-11047662"/>
            <a:satOff val="23918"/>
            <a:lumOff val="2232"/>
            <a:alphaOff val="0"/>
          </a:schemeClr>
        </a:solidFill>
        <a:ln w="12700" cap="flat" cmpd="sng" algn="ctr">
          <a:solidFill>
            <a:schemeClr val="accent2">
              <a:tint val="40000"/>
              <a:alpha val="90000"/>
              <a:hueOff val="-11047662"/>
              <a:satOff val="23918"/>
              <a:lumOff val="223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5519665" y="3625183"/>
        <a:ext cx="414119" cy="5665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113F9-AED1-48AB-BE03-28B0558D170B}">
      <dsp:nvSpPr>
        <dsp:cNvPr id="0" name=""/>
        <dsp:cNvSpPr/>
      </dsp:nvSpPr>
      <dsp:spPr>
        <a:xfrm>
          <a:off x="0" y="640"/>
          <a:ext cx="742442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0954C9-E975-40FE-807B-799C8427ED96}">
      <dsp:nvSpPr>
        <dsp:cNvPr id="0" name=""/>
        <dsp:cNvSpPr/>
      </dsp:nvSpPr>
      <dsp:spPr>
        <a:xfrm>
          <a:off x="0" y="640"/>
          <a:ext cx="7424423" cy="58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MX" sz="2600" kern="1200"/>
            <a:t>Medición del rendimiento</a:t>
          </a:r>
          <a:endParaRPr lang="en-US" sz="2600" kern="1200"/>
        </a:p>
      </dsp:txBody>
      <dsp:txXfrm>
        <a:off x="0" y="640"/>
        <a:ext cx="7424423" cy="582704"/>
      </dsp:txXfrm>
    </dsp:sp>
    <dsp:sp modelId="{1AB15D99-F6F8-46D7-AC50-5C90C5D4E5C8}">
      <dsp:nvSpPr>
        <dsp:cNvPr id="0" name=""/>
        <dsp:cNvSpPr/>
      </dsp:nvSpPr>
      <dsp:spPr>
        <a:xfrm>
          <a:off x="0" y="583345"/>
          <a:ext cx="742442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B03F99-70CD-4C44-BE1E-CAB1569343F3}">
      <dsp:nvSpPr>
        <dsp:cNvPr id="0" name=""/>
        <dsp:cNvSpPr/>
      </dsp:nvSpPr>
      <dsp:spPr>
        <a:xfrm>
          <a:off x="0" y="583345"/>
          <a:ext cx="7424423" cy="58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MX" sz="2600" kern="1200"/>
            <a:t>Comprobación de la generalización</a:t>
          </a:r>
          <a:endParaRPr lang="en-US" sz="2600" kern="1200"/>
        </a:p>
      </dsp:txBody>
      <dsp:txXfrm>
        <a:off x="0" y="583345"/>
        <a:ext cx="7424423" cy="582704"/>
      </dsp:txXfrm>
    </dsp:sp>
    <dsp:sp modelId="{07ECC974-3AAE-4CC2-A9B5-9BD2CFE83597}">
      <dsp:nvSpPr>
        <dsp:cNvPr id="0" name=""/>
        <dsp:cNvSpPr/>
      </dsp:nvSpPr>
      <dsp:spPr>
        <a:xfrm>
          <a:off x="0" y="1166049"/>
          <a:ext cx="742442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1F1C79-8EE8-47A6-98E6-7F26D2E2D52A}">
      <dsp:nvSpPr>
        <dsp:cNvPr id="0" name=""/>
        <dsp:cNvSpPr/>
      </dsp:nvSpPr>
      <dsp:spPr>
        <a:xfrm>
          <a:off x="0" y="1166049"/>
          <a:ext cx="7424423" cy="58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MX" sz="2600" kern="1200"/>
            <a:t>Detectar el sobre-aprendizaje e infra-aprendizaje</a:t>
          </a:r>
          <a:endParaRPr lang="en-US" sz="2600" kern="1200"/>
        </a:p>
      </dsp:txBody>
      <dsp:txXfrm>
        <a:off x="0" y="1166049"/>
        <a:ext cx="7424423" cy="582704"/>
      </dsp:txXfrm>
    </dsp:sp>
    <dsp:sp modelId="{115C5A1C-4766-466D-B41B-3AE0B288D5AC}">
      <dsp:nvSpPr>
        <dsp:cNvPr id="0" name=""/>
        <dsp:cNvSpPr/>
      </dsp:nvSpPr>
      <dsp:spPr>
        <a:xfrm>
          <a:off x="0" y="1748754"/>
          <a:ext cx="742442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6CE959-F7F1-44C5-A8C4-D3526FA53978}">
      <dsp:nvSpPr>
        <dsp:cNvPr id="0" name=""/>
        <dsp:cNvSpPr/>
      </dsp:nvSpPr>
      <dsp:spPr>
        <a:xfrm>
          <a:off x="0" y="1748754"/>
          <a:ext cx="7424423" cy="58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MX" sz="2600" kern="1200"/>
            <a:t>Comparar modelos</a:t>
          </a:r>
          <a:endParaRPr lang="en-US" sz="2600" kern="1200"/>
        </a:p>
      </dsp:txBody>
      <dsp:txXfrm>
        <a:off x="0" y="1748754"/>
        <a:ext cx="7424423" cy="582704"/>
      </dsp:txXfrm>
    </dsp:sp>
    <dsp:sp modelId="{5FF6E3C8-D799-4A6C-AC2E-DD4A38574C9E}">
      <dsp:nvSpPr>
        <dsp:cNvPr id="0" name=""/>
        <dsp:cNvSpPr/>
      </dsp:nvSpPr>
      <dsp:spPr>
        <a:xfrm>
          <a:off x="0" y="2331459"/>
          <a:ext cx="7424423"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1CAFA8-53FF-4F43-811A-EB62A1114F1E}">
      <dsp:nvSpPr>
        <dsp:cNvPr id="0" name=""/>
        <dsp:cNvSpPr/>
      </dsp:nvSpPr>
      <dsp:spPr>
        <a:xfrm>
          <a:off x="0" y="2331459"/>
          <a:ext cx="7424423" cy="58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MX" sz="2600" kern="1200"/>
            <a:t>Ajuste de hiperparámetros</a:t>
          </a:r>
          <a:endParaRPr lang="en-US" sz="2600" kern="1200"/>
        </a:p>
      </dsp:txBody>
      <dsp:txXfrm>
        <a:off x="0" y="2331459"/>
        <a:ext cx="7424423" cy="582704"/>
      </dsp:txXfrm>
    </dsp:sp>
    <dsp:sp modelId="{3156F682-C2EA-47FB-B9CA-59980B2673F7}">
      <dsp:nvSpPr>
        <dsp:cNvPr id="0" name=""/>
        <dsp:cNvSpPr/>
      </dsp:nvSpPr>
      <dsp:spPr>
        <a:xfrm>
          <a:off x="0" y="2914164"/>
          <a:ext cx="742442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BC4BA5-4148-4721-A384-B28A044517EB}">
      <dsp:nvSpPr>
        <dsp:cNvPr id="0" name=""/>
        <dsp:cNvSpPr/>
      </dsp:nvSpPr>
      <dsp:spPr>
        <a:xfrm>
          <a:off x="0" y="2914164"/>
          <a:ext cx="7424423" cy="58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MX" sz="2600" kern="1200"/>
            <a:t>Garantía de solidez y estabilidad</a:t>
          </a:r>
          <a:endParaRPr lang="en-US" sz="2600" kern="1200"/>
        </a:p>
      </dsp:txBody>
      <dsp:txXfrm>
        <a:off x="0" y="2914164"/>
        <a:ext cx="7424423" cy="582704"/>
      </dsp:txXfrm>
    </dsp:sp>
    <dsp:sp modelId="{0D373EA0-390C-48D4-84D2-1BCCC8D64BA6}">
      <dsp:nvSpPr>
        <dsp:cNvPr id="0" name=""/>
        <dsp:cNvSpPr/>
      </dsp:nvSpPr>
      <dsp:spPr>
        <a:xfrm>
          <a:off x="0" y="3496869"/>
          <a:ext cx="742442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12A6A4-D5F1-4C12-84C0-476DA4E11BEC}">
      <dsp:nvSpPr>
        <dsp:cNvPr id="0" name=""/>
        <dsp:cNvSpPr/>
      </dsp:nvSpPr>
      <dsp:spPr>
        <a:xfrm>
          <a:off x="0" y="3496869"/>
          <a:ext cx="7424423" cy="58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MX" sz="2600" kern="1200"/>
            <a:t>Identificar los prejuicios</a:t>
          </a:r>
          <a:endParaRPr lang="en-US" sz="2600" kern="1200"/>
        </a:p>
      </dsp:txBody>
      <dsp:txXfrm>
        <a:off x="0" y="3496869"/>
        <a:ext cx="7424423" cy="582704"/>
      </dsp:txXfrm>
    </dsp:sp>
    <dsp:sp modelId="{D46A1522-184E-4BD7-B3EB-2F229648D7D7}">
      <dsp:nvSpPr>
        <dsp:cNvPr id="0" name=""/>
        <dsp:cNvSpPr/>
      </dsp:nvSpPr>
      <dsp:spPr>
        <a:xfrm>
          <a:off x="0" y="4079574"/>
          <a:ext cx="742442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C6EEA-7EA4-49D5-8B9D-EA38FFBD7D23}">
      <dsp:nvSpPr>
        <dsp:cNvPr id="0" name=""/>
        <dsp:cNvSpPr/>
      </dsp:nvSpPr>
      <dsp:spPr>
        <a:xfrm>
          <a:off x="0" y="4079574"/>
          <a:ext cx="7424423" cy="58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MX" sz="2600" kern="1200"/>
            <a:t>Garantizar interpretabilidad</a:t>
          </a:r>
          <a:endParaRPr lang="en-US" sz="2600" kern="1200"/>
        </a:p>
      </dsp:txBody>
      <dsp:txXfrm>
        <a:off x="0" y="4079574"/>
        <a:ext cx="7424423" cy="582704"/>
      </dsp:txXfrm>
    </dsp:sp>
    <dsp:sp modelId="{F913A368-382F-4DF1-8E62-7E81BDB8BF40}">
      <dsp:nvSpPr>
        <dsp:cNvPr id="0" name=""/>
        <dsp:cNvSpPr/>
      </dsp:nvSpPr>
      <dsp:spPr>
        <a:xfrm>
          <a:off x="0" y="4662278"/>
          <a:ext cx="742442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0CDCAE-810D-4FAD-8483-D600A72689E4}">
      <dsp:nvSpPr>
        <dsp:cNvPr id="0" name=""/>
        <dsp:cNvSpPr/>
      </dsp:nvSpPr>
      <dsp:spPr>
        <a:xfrm>
          <a:off x="0" y="4662278"/>
          <a:ext cx="7424423" cy="58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MX" sz="2600" kern="1200"/>
            <a:t>Validación de hipótesis</a:t>
          </a:r>
          <a:endParaRPr lang="en-US" sz="2600" kern="1200"/>
        </a:p>
      </dsp:txBody>
      <dsp:txXfrm>
        <a:off x="0" y="4662278"/>
        <a:ext cx="7424423" cy="58270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3391A759-BFF8-4B5B-9ECE-D93AC303B331}" type="datetime1">
              <a:rPr lang="en-US" smtClean="0"/>
              <a:t>3/9/2025</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‹Nº›</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5155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6DFDF398-5DA3-4937-BE3F-7CA1B9158252}" type="datetime1">
              <a:rPr lang="en-US" smtClean="0"/>
              <a:t>3/9/2025</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‹Nº›</a:t>
            </a:fld>
            <a:endParaRPr lang="en-US"/>
          </a:p>
        </p:txBody>
      </p:sp>
    </p:spTree>
    <p:extLst>
      <p:ext uri="{BB962C8B-B14F-4D97-AF65-F5344CB8AC3E}">
        <p14:creationId xmlns:p14="http://schemas.microsoft.com/office/powerpoint/2010/main" val="4161129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8F191ED9-F929-4A92-90F9-3C9C84ABBE83}" type="datetime1">
              <a:rPr lang="en-US" smtClean="0"/>
              <a:t>3/9/2025</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‹Nº›</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7653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EEBAB316-A2E6-49F2-825C-64AA951E4184}" type="datetime1">
              <a:rPr lang="en-US" smtClean="0"/>
              <a:t>3/9/2025</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‹Nº›</a:t>
            </a:fld>
            <a:endParaRPr lang="en-US"/>
          </a:p>
        </p:txBody>
      </p:sp>
    </p:spTree>
    <p:extLst>
      <p:ext uri="{BB962C8B-B14F-4D97-AF65-F5344CB8AC3E}">
        <p14:creationId xmlns:p14="http://schemas.microsoft.com/office/powerpoint/2010/main" val="2566190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5AE9748B-ADD6-4C5A-8C2A-A39721276E74}" type="datetime1">
              <a:rPr lang="en-US" smtClean="0"/>
              <a:t>3/9/2025</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‹Nº›</a:t>
            </a:fld>
            <a:endParaRPr lang="en-US"/>
          </a:p>
        </p:txBody>
      </p:sp>
    </p:spTree>
    <p:extLst>
      <p:ext uri="{BB962C8B-B14F-4D97-AF65-F5344CB8AC3E}">
        <p14:creationId xmlns:p14="http://schemas.microsoft.com/office/powerpoint/2010/main" val="264092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7241FB0F-3C5C-4949-B933-9C7E511ED094}" type="datetime1">
              <a:rPr lang="en-US" smtClean="0"/>
              <a:t>3/9/2025</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‹Nº›</a:t>
            </a:fld>
            <a:endParaRPr lang="en-US"/>
          </a:p>
        </p:txBody>
      </p:sp>
    </p:spTree>
    <p:extLst>
      <p:ext uri="{BB962C8B-B14F-4D97-AF65-F5344CB8AC3E}">
        <p14:creationId xmlns:p14="http://schemas.microsoft.com/office/powerpoint/2010/main" val="3350468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C2F01D58-E949-4BCB-829A-BBF80E38D59C}" type="datetime1">
              <a:rPr lang="en-US" smtClean="0"/>
              <a:t>3/9/2025</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‹Nº›</a:t>
            </a:fld>
            <a:endParaRPr lang="en-US"/>
          </a:p>
        </p:txBody>
      </p:sp>
    </p:spTree>
    <p:extLst>
      <p:ext uri="{BB962C8B-B14F-4D97-AF65-F5344CB8AC3E}">
        <p14:creationId xmlns:p14="http://schemas.microsoft.com/office/powerpoint/2010/main" val="2228390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FF10A846-0DA4-4D92-9BF1-DE8C52C1F4DF}" type="datetime1">
              <a:rPr lang="en-US" smtClean="0"/>
              <a:t>3/9/2025</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‹Nº›</a:t>
            </a:fld>
            <a:endParaRPr lang="en-US"/>
          </a:p>
        </p:txBody>
      </p:sp>
    </p:spTree>
    <p:extLst>
      <p:ext uri="{BB962C8B-B14F-4D97-AF65-F5344CB8AC3E}">
        <p14:creationId xmlns:p14="http://schemas.microsoft.com/office/powerpoint/2010/main" val="1427209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E9412331-4A9C-472F-A7FA-968157338839}" type="datetime1">
              <a:rPr lang="en-US" smtClean="0"/>
              <a:t>3/9/2025</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‹Nº›</a:t>
            </a:fld>
            <a:endParaRPr lang="en-US"/>
          </a:p>
        </p:txBody>
      </p:sp>
    </p:spTree>
    <p:extLst>
      <p:ext uri="{BB962C8B-B14F-4D97-AF65-F5344CB8AC3E}">
        <p14:creationId xmlns:p14="http://schemas.microsoft.com/office/powerpoint/2010/main" val="1384382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A2197F3D-ED52-43FD-A26D-318B71534485}" type="datetime1">
              <a:rPr lang="en-US" smtClean="0"/>
              <a:t>3/9/2025</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‹Nº›</a:t>
            </a:fld>
            <a:endParaRPr lang="en-US"/>
          </a:p>
        </p:txBody>
      </p:sp>
    </p:spTree>
    <p:extLst>
      <p:ext uri="{BB962C8B-B14F-4D97-AF65-F5344CB8AC3E}">
        <p14:creationId xmlns:p14="http://schemas.microsoft.com/office/powerpoint/2010/main" val="55137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3D291FA4-6264-4BB8-B3B5-77711EED2D82}" type="datetime1">
              <a:rPr lang="en-US" smtClean="0"/>
              <a:t>3/9/2025</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‹Nº›</a:t>
            </a:fld>
            <a:endParaRPr lang="en-US"/>
          </a:p>
        </p:txBody>
      </p:sp>
    </p:spTree>
    <p:extLst>
      <p:ext uri="{BB962C8B-B14F-4D97-AF65-F5344CB8AC3E}">
        <p14:creationId xmlns:p14="http://schemas.microsoft.com/office/powerpoint/2010/main" val="3060818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E7F6A1D9-D323-4F4E-8655-25E2D32CE742}" type="datetime1">
              <a:rPr lang="en-US" smtClean="0"/>
              <a:t>3/9/2025</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‹Nº›</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8F8250-7A81-4A19-87AD-FFB2CE4E39A5}"/>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9F38FC-2DEA-2647-C409-EF75720C1017}"/>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504802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45" r:id="rId6"/>
    <p:sldLayoutId id="2147483841" r:id="rId7"/>
    <p:sldLayoutId id="2147483842" r:id="rId8"/>
    <p:sldLayoutId id="2147483843" r:id="rId9"/>
    <p:sldLayoutId id="2147483844" r:id="rId10"/>
    <p:sldLayoutId id="2147483846"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latam.emeritus.org/blogs/la-adquisicion-de-datos-en%20el-aprendizaje-automatico/" TargetMode="External"/><Relationship Id="rId7" Type="http://schemas.openxmlformats.org/officeDocument/2006/relationships/hyperlink" Target="https://discoverthenew.ituser.es/predictive-analytics/2021/07/5-pasos-para-la-implementacion-del-aprendizaje-automatico" TargetMode="External"/><Relationship Id="rId2" Type="http://schemas.openxmlformats.org/officeDocument/2006/relationships/hyperlink" Target="https://unamglobal.unam.mx/global_revista/que-es-el%20aprendizaje-automatico-y-como-funciona/" TargetMode="External"/><Relationship Id="rId1" Type="http://schemas.openxmlformats.org/officeDocument/2006/relationships/slideLayout" Target="../slideLayouts/slideLayout2.xml"/><Relationship Id="rId6" Type="http://schemas.openxmlformats.org/officeDocument/2006/relationships/hyperlink" Target="https://es.innovatiana.com/post/how-to-evaluate-ai-models" TargetMode="External"/><Relationship Id="rId5" Type="http://schemas.openxmlformats.org/officeDocument/2006/relationships/hyperlink" Target="https://vivomundo.es/como-se-entrena-un-modelo-de%20aprendizaje-automatico/" TargetMode="External"/><Relationship Id="rId4" Type="http://schemas.openxmlformats.org/officeDocument/2006/relationships/hyperlink" Target="https://techlib.net/techedu/preprocesamiento-de%20dato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56C5C09-0043-4549-B800-2101B70D6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B7E2F724-2FB3-4D1D-A730-739B8654C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4AB5DB74-FB16-4CBB-6C6B-34A2F2B724B9}"/>
              </a:ext>
            </a:extLst>
          </p:cNvPr>
          <p:cNvPicPr>
            <a:picLocks noChangeAspect="1"/>
          </p:cNvPicPr>
          <p:nvPr/>
        </p:nvPicPr>
        <p:blipFill>
          <a:blip r:embed="rId2">
            <a:alphaModFix amt="40000"/>
          </a:blip>
          <a:srcRect t="29688"/>
          <a:stretch/>
        </p:blipFill>
        <p:spPr>
          <a:xfrm>
            <a:off x="-2" y="-2"/>
            <a:ext cx="12192001" cy="6858001"/>
          </a:xfrm>
          <a:prstGeom prst="rect">
            <a:avLst/>
          </a:prstGeom>
        </p:spPr>
      </p:pic>
      <p:sp>
        <p:nvSpPr>
          <p:cNvPr id="2" name="Título 1">
            <a:extLst>
              <a:ext uri="{FF2B5EF4-FFF2-40B4-BE49-F238E27FC236}">
                <a16:creationId xmlns:a16="http://schemas.microsoft.com/office/drawing/2014/main" id="{F652347E-F263-953D-A2B0-0FAEB790DAD8}"/>
              </a:ext>
            </a:extLst>
          </p:cNvPr>
          <p:cNvSpPr>
            <a:spLocks noGrp="1"/>
          </p:cNvSpPr>
          <p:nvPr>
            <p:ph type="ctrTitle"/>
          </p:nvPr>
        </p:nvSpPr>
        <p:spPr>
          <a:xfrm>
            <a:off x="517870" y="978408"/>
            <a:ext cx="5021182" cy="2334248"/>
          </a:xfrm>
        </p:spPr>
        <p:txBody>
          <a:bodyPr anchor="t">
            <a:normAutofit/>
          </a:bodyPr>
          <a:lstStyle/>
          <a:p>
            <a:pPr>
              <a:lnSpc>
                <a:spcPct val="90000"/>
              </a:lnSpc>
            </a:pPr>
            <a:r>
              <a:rPr lang="es-MX" dirty="0">
                <a:solidFill>
                  <a:srgbClr val="FFFFFF"/>
                </a:solidFill>
              </a:rPr>
              <a:t>Paradigmas de la Inteligencia Artificial</a:t>
            </a:r>
            <a:endParaRPr lang="es-ES" dirty="0">
              <a:solidFill>
                <a:srgbClr val="FFFFFF"/>
              </a:solidFill>
            </a:endParaRPr>
          </a:p>
        </p:txBody>
      </p:sp>
      <p:sp>
        <p:nvSpPr>
          <p:cNvPr id="3" name="Subtítulo 2">
            <a:extLst>
              <a:ext uri="{FF2B5EF4-FFF2-40B4-BE49-F238E27FC236}">
                <a16:creationId xmlns:a16="http://schemas.microsoft.com/office/drawing/2014/main" id="{EC2ACD01-AEE0-CE09-8F58-2BE7D93FBCE7}"/>
              </a:ext>
            </a:extLst>
          </p:cNvPr>
          <p:cNvSpPr>
            <a:spLocks noGrp="1"/>
          </p:cNvSpPr>
          <p:nvPr>
            <p:ph type="subTitle" idx="1"/>
          </p:nvPr>
        </p:nvSpPr>
        <p:spPr>
          <a:xfrm>
            <a:off x="517870" y="4482450"/>
            <a:ext cx="5040785" cy="1724029"/>
          </a:xfrm>
        </p:spPr>
        <p:txBody>
          <a:bodyPr anchor="t">
            <a:normAutofit/>
          </a:bodyPr>
          <a:lstStyle/>
          <a:p>
            <a:r>
              <a:rPr lang="es-MX">
                <a:solidFill>
                  <a:srgbClr val="FFFFFF"/>
                </a:solidFill>
              </a:rPr>
              <a:t>-Meza López Jorge Gael</a:t>
            </a:r>
          </a:p>
          <a:p>
            <a:r>
              <a:rPr lang="es-ES">
                <a:solidFill>
                  <a:srgbClr val="FFFFFF"/>
                </a:solidFill>
              </a:rPr>
              <a:t>-Félix Avendaño Mateo</a:t>
            </a:r>
          </a:p>
        </p:txBody>
      </p:sp>
      <p:sp>
        <p:nvSpPr>
          <p:cNvPr id="46" name="Rectangle 45">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748344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4" name="Picture 3">
            <a:extLst>
              <a:ext uri="{FF2B5EF4-FFF2-40B4-BE49-F238E27FC236}">
                <a16:creationId xmlns:a16="http://schemas.microsoft.com/office/drawing/2014/main" id="{508A492A-4A53-2D43-4D75-DF1ACD2F6687}"/>
              </a:ext>
            </a:extLst>
          </p:cNvPr>
          <p:cNvPicPr>
            <a:picLocks noChangeAspect="1"/>
          </p:cNvPicPr>
          <p:nvPr/>
        </p:nvPicPr>
        <p:blipFill>
          <a:blip r:embed="rId2"/>
          <a:srcRect l="21931" r="1" b="1"/>
          <a:stretch/>
        </p:blipFill>
        <p:spPr>
          <a:xfrm>
            <a:off x="517868" y="508090"/>
            <a:ext cx="5705856" cy="5846990"/>
          </a:xfrm>
          <a:prstGeom prst="rect">
            <a:avLst/>
          </a:prstGeom>
        </p:spPr>
      </p:pic>
      <p:sp>
        <p:nvSpPr>
          <p:cNvPr id="2" name="Título 1">
            <a:extLst>
              <a:ext uri="{FF2B5EF4-FFF2-40B4-BE49-F238E27FC236}">
                <a16:creationId xmlns:a16="http://schemas.microsoft.com/office/drawing/2014/main" id="{191317C4-6929-B697-6F59-A20E8B803E8C}"/>
              </a:ext>
            </a:extLst>
          </p:cNvPr>
          <p:cNvSpPr>
            <a:spLocks noGrp="1"/>
          </p:cNvSpPr>
          <p:nvPr>
            <p:ph type="title"/>
          </p:nvPr>
        </p:nvSpPr>
        <p:spPr>
          <a:xfrm>
            <a:off x="7001547" y="976160"/>
            <a:ext cx="4822899" cy="1463040"/>
          </a:xfrm>
        </p:spPr>
        <p:txBody>
          <a:bodyPr>
            <a:normAutofit/>
          </a:bodyPr>
          <a:lstStyle/>
          <a:p>
            <a:r>
              <a:rPr lang="es-MX" sz="4400"/>
              <a:t>Ventajas y Desventajas</a:t>
            </a:r>
            <a:endParaRPr lang="es-ES" sz="4400"/>
          </a:p>
        </p:txBody>
      </p:sp>
      <p:sp>
        <p:nvSpPr>
          <p:cNvPr id="3" name="Marcador de contenido 2">
            <a:extLst>
              <a:ext uri="{FF2B5EF4-FFF2-40B4-BE49-F238E27FC236}">
                <a16:creationId xmlns:a16="http://schemas.microsoft.com/office/drawing/2014/main" id="{864629F8-ADF0-5E02-4332-57D273A9BF42}"/>
              </a:ext>
            </a:extLst>
          </p:cNvPr>
          <p:cNvSpPr>
            <a:spLocks noGrp="1"/>
          </p:cNvSpPr>
          <p:nvPr>
            <p:ph idx="1"/>
          </p:nvPr>
        </p:nvSpPr>
        <p:spPr>
          <a:xfrm>
            <a:off x="7001548" y="2578608"/>
            <a:ext cx="4672584" cy="3767328"/>
          </a:xfrm>
        </p:spPr>
        <p:txBody>
          <a:bodyPr>
            <a:normAutofit/>
          </a:bodyPr>
          <a:lstStyle/>
          <a:p>
            <a:pPr>
              <a:lnSpc>
                <a:spcPct val="100000"/>
              </a:lnSpc>
            </a:pPr>
            <a:r>
              <a:rPr lang="es-MX" sz="900"/>
              <a:t>Las ventajas que podemos encontrar al aplicar este modelo en el ámbito de reconocimiento facial son los siguientes: </a:t>
            </a:r>
          </a:p>
          <a:p>
            <a:pPr>
              <a:lnSpc>
                <a:spcPct val="100000"/>
              </a:lnSpc>
            </a:pPr>
            <a:r>
              <a:rPr lang="es-MX" sz="900"/>
              <a:t>• Alta precisión: Las redes neuronales profundas pueden procesar grandes volúmenes de datos y aprender patrones complejos, mejorando su precisión con el tiempo. </a:t>
            </a:r>
          </a:p>
          <a:p>
            <a:pPr>
              <a:lnSpc>
                <a:spcPct val="100000"/>
              </a:lnSpc>
            </a:pPr>
            <a:r>
              <a:rPr lang="es-MX" sz="900"/>
              <a:t>• Adaptabilidad: El modelo puede reconocer rostros en diversas condiciones, como iluminación variable, ángulos distintos y expresiones faciales cambiantes. </a:t>
            </a:r>
          </a:p>
          <a:p>
            <a:pPr>
              <a:lnSpc>
                <a:spcPct val="100000"/>
              </a:lnSpc>
            </a:pPr>
            <a:r>
              <a:rPr lang="es-MX" sz="900"/>
              <a:t>• Automatización: Los modelos conexionistas procesan imágenes en milisegundos, permitiendo respuestas rápidas en aplicaciones de autenticación y vigilancia. </a:t>
            </a:r>
          </a:p>
          <a:p>
            <a:pPr>
              <a:lnSpc>
                <a:spcPct val="100000"/>
              </a:lnSpc>
            </a:pPr>
            <a:endParaRPr lang="es-MX" sz="900"/>
          </a:p>
          <a:p>
            <a:pPr>
              <a:lnSpc>
                <a:spcPct val="100000"/>
              </a:lnSpc>
            </a:pPr>
            <a:r>
              <a:rPr lang="es-MX" sz="900"/>
              <a:t>Como desventajas podemos encontrar los siguientes puntos: </a:t>
            </a:r>
          </a:p>
          <a:p>
            <a:pPr>
              <a:lnSpc>
                <a:spcPct val="100000"/>
              </a:lnSpc>
            </a:pPr>
            <a:r>
              <a:rPr lang="es-MX" sz="900"/>
              <a:t>• Requiere Grandes Volúmenes de Datos y Procesamiento: Para lograr alta precisión, el modelo necesita entrenarse con millones de imágenes, lo que implica un alto costo computacional y almacenamiento. </a:t>
            </a:r>
          </a:p>
          <a:p>
            <a:pPr>
              <a:lnSpc>
                <a:spcPct val="100000"/>
              </a:lnSpc>
            </a:pPr>
            <a:r>
              <a:rPr lang="es-MX" sz="900"/>
              <a:t>• Posible Sesgo en la Identificación: Si el modelo se entrena con datos no representativos, puede presentar sesgos y cometer errores.</a:t>
            </a:r>
          </a:p>
          <a:p>
            <a:pPr>
              <a:lnSpc>
                <a:spcPct val="100000"/>
              </a:lnSpc>
            </a:pPr>
            <a:r>
              <a:rPr lang="es-MX" sz="900"/>
              <a:t>• Problemas éticos: El reconocimiento facial plantea preocupaciones sobre el uso indebido de datos personales, vigilancia masiva y potenciales violaciones de la privacidad. </a:t>
            </a:r>
            <a:endParaRPr lang="es-ES" sz="900"/>
          </a:p>
        </p:txBody>
      </p:sp>
      <p:sp>
        <p:nvSpPr>
          <p:cNvPr id="14" name="Freeform: Shape 10">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4232146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9218" name="Picture 2" descr="How Safe Are Self-Driving Cars? - Rescu Saves Lives">
            <a:extLst>
              <a:ext uri="{FF2B5EF4-FFF2-40B4-BE49-F238E27FC236}">
                <a16:creationId xmlns:a16="http://schemas.microsoft.com/office/drawing/2014/main" id="{C317DAE2-122C-E78E-9D91-0152045885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683" r="16377" b="-1"/>
          <a:stretch/>
        </p:blipFill>
        <p:spPr bwMode="auto">
          <a:xfrm>
            <a:off x="5958018" y="508090"/>
            <a:ext cx="5709726" cy="584698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22EF683-18CA-B8AC-7D3B-EDF282708137}"/>
              </a:ext>
            </a:extLst>
          </p:cNvPr>
          <p:cNvSpPr>
            <a:spLocks noGrp="1"/>
          </p:cNvSpPr>
          <p:nvPr>
            <p:ph type="title"/>
          </p:nvPr>
        </p:nvSpPr>
        <p:spPr>
          <a:xfrm>
            <a:off x="517871" y="976160"/>
            <a:ext cx="4798200" cy="1463040"/>
          </a:xfrm>
        </p:spPr>
        <p:txBody>
          <a:bodyPr>
            <a:normAutofit/>
          </a:bodyPr>
          <a:lstStyle/>
          <a:p>
            <a:r>
              <a:rPr lang="es-MX" sz="4400"/>
              <a:t>Aplicaciones</a:t>
            </a:r>
            <a:endParaRPr lang="es-ES" sz="4400"/>
          </a:p>
        </p:txBody>
      </p:sp>
      <p:sp>
        <p:nvSpPr>
          <p:cNvPr id="3" name="Marcador de contenido 2">
            <a:extLst>
              <a:ext uri="{FF2B5EF4-FFF2-40B4-BE49-F238E27FC236}">
                <a16:creationId xmlns:a16="http://schemas.microsoft.com/office/drawing/2014/main" id="{DE4A0261-BC66-B61C-E769-A67D850B3ECB}"/>
              </a:ext>
            </a:extLst>
          </p:cNvPr>
          <p:cNvSpPr>
            <a:spLocks noGrp="1"/>
          </p:cNvSpPr>
          <p:nvPr>
            <p:ph idx="1"/>
          </p:nvPr>
        </p:nvSpPr>
        <p:spPr>
          <a:xfrm>
            <a:off x="517871" y="2578608"/>
            <a:ext cx="4672966" cy="3767328"/>
          </a:xfrm>
        </p:spPr>
        <p:txBody>
          <a:bodyPr>
            <a:normAutofit/>
          </a:bodyPr>
          <a:lstStyle/>
          <a:p>
            <a:pPr>
              <a:lnSpc>
                <a:spcPct val="100000"/>
              </a:lnSpc>
            </a:pPr>
            <a:r>
              <a:rPr lang="es-MX" sz="1700"/>
              <a:t>Otro ámbito en el que se puede aplicar este enfoque es en los vehículos autónomos. Los vehículos autónomos hacen uso de redes neuronales profundas y aprendizaje por refuerzo para interpretar el entorno y tomar decisiones en tiempo real. Como ejemplo podemos tomar la tecnología de los vehículos Tesla, la cual emplea redes neuronales para detectar señales de tránsito, peatones y otros vehículos. O también podemos tomar como ejemplo a las asistencias al conductor, como lo sería el sistema Super Cruise, las cuales emplean este enfoque para que el coche pueda moverse de manera parcialmente autónoma. </a:t>
            </a:r>
            <a:endParaRPr lang="es-ES" sz="1700"/>
          </a:p>
        </p:txBody>
      </p:sp>
      <p:sp>
        <p:nvSpPr>
          <p:cNvPr id="9225" name="Rectangle 9224">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134866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2" name="Rectangle 10246">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10242" name="Picture 2" descr="Self-Driving Vehicles Hit Speed Bumps">
            <a:extLst>
              <a:ext uri="{FF2B5EF4-FFF2-40B4-BE49-F238E27FC236}">
                <a16:creationId xmlns:a16="http://schemas.microsoft.com/office/drawing/2014/main" id="{6BBBE593-485F-FF31-ECE2-1ABC76BB5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127" r="3" b="3"/>
          <a:stretch/>
        </p:blipFill>
        <p:spPr bwMode="auto">
          <a:xfrm>
            <a:off x="517869" y="2835479"/>
            <a:ext cx="5020054" cy="35105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DF87205-C43B-8748-77A4-5C7CD715DDC8}"/>
              </a:ext>
            </a:extLst>
          </p:cNvPr>
          <p:cNvSpPr>
            <a:spLocks noGrp="1"/>
          </p:cNvSpPr>
          <p:nvPr>
            <p:ph type="title"/>
          </p:nvPr>
        </p:nvSpPr>
        <p:spPr>
          <a:xfrm>
            <a:off x="517870" y="976161"/>
            <a:ext cx="5020056" cy="1664788"/>
          </a:xfrm>
        </p:spPr>
        <p:txBody>
          <a:bodyPr>
            <a:normAutofit/>
          </a:bodyPr>
          <a:lstStyle/>
          <a:p>
            <a:r>
              <a:rPr lang="es-MX" sz="4400" dirty="0"/>
              <a:t>Ventajas y Desventajas</a:t>
            </a:r>
            <a:endParaRPr lang="es-ES" sz="4400" dirty="0"/>
          </a:p>
        </p:txBody>
      </p:sp>
      <p:sp>
        <p:nvSpPr>
          <p:cNvPr id="3" name="Marcador de contenido 2">
            <a:extLst>
              <a:ext uri="{FF2B5EF4-FFF2-40B4-BE49-F238E27FC236}">
                <a16:creationId xmlns:a16="http://schemas.microsoft.com/office/drawing/2014/main" id="{3FB17B75-C65A-031D-068F-E3E10B33D118}"/>
              </a:ext>
            </a:extLst>
          </p:cNvPr>
          <p:cNvSpPr>
            <a:spLocks noGrp="1"/>
          </p:cNvSpPr>
          <p:nvPr>
            <p:ph idx="1"/>
          </p:nvPr>
        </p:nvSpPr>
        <p:spPr>
          <a:xfrm>
            <a:off x="6165908" y="976161"/>
            <a:ext cx="5508221" cy="5369841"/>
          </a:xfrm>
        </p:spPr>
        <p:txBody>
          <a:bodyPr>
            <a:normAutofit/>
          </a:bodyPr>
          <a:lstStyle/>
          <a:p>
            <a:pPr>
              <a:lnSpc>
                <a:spcPct val="100000"/>
              </a:lnSpc>
            </a:pPr>
            <a:r>
              <a:rPr lang="es-MX" sz="1200" dirty="0"/>
              <a:t>Entre las ventajas que podemos encontrar al incorporar este modelo a los sistemas automovilísticos son los siguientes: </a:t>
            </a:r>
          </a:p>
          <a:p>
            <a:pPr>
              <a:lnSpc>
                <a:spcPct val="100000"/>
              </a:lnSpc>
            </a:pPr>
            <a:r>
              <a:rPr lang="es-MX" sz="1200" dirty="0"/>
              <a:t>• Aprendizaje a partir de datos: Las redes neuronales, que son la base del paradigma conexionista, pueden aprender de grandes volúmenes de datos.</a:t>
            </a:r>
          </a:p>
          <a:p>
            <a:pPr>
              <a:lnSpc>
                <a:spcPct val="100000"/>
              </a:lnSpc>
            </a:pPr>
            <a:r>
              <a:rPr lang="es-MX" sz="1200" dirty="0"/>
              <a:t>• Detección de patrones complejos: Las redes neuronales son muy eficaces para detectar patrones complejos en grandes cantidades de datos, lo que es crucial en la conducción autónoma para interpretar señales de tráfico, peatones, otros vehículos y condiciones de carretera. </a:t>
            </a:r>
          </a:p>
          <a:p>
            <a:pPr>
              <a:lnSpc>
                <a:spcPct val="100000"/>
              </a:lnSpc>
            </a:pPr>
            <a:r>
              <a:rPr lang="es-MX" sz="1200" dirty="0"/>
              <a:t>• Resiliencia ante errores: El modelo conexionista puede ser más robusto a ciertos tipos de errores debido a su naturaleza distribuida y la capacidad de adaptarse a variaciones o imprecisiones en los datos. </a:t>
            </a:r>
          </a:p>
          <a:p>
            <a:pPr>
              <a:lnSpc>
                <a:spcPct val="100000"/>
              </a:lnSpc>
            </a:pPr>
            <a:endParaRPr lang="es-MX" sz="1200" dirty="0"/>
          </a:p>
          <a:p>
            <a:pPr>
              <a:lnSpc>
                <a:spcPct val="100000"/>
              </a:lnSpc>
            </a:pPr>
            <a:r>
              <a:rPr lang="es-MX" sz="1200" dirty="0"/>
              <a:t>Las siguientes desventajas también pueden ser encontradas en este sistema: </a:t>
            </a:r>
          </a:p>
          <a:p>
            <a:pPr>
              <a:lnSpc>
                <a:spcPct val="100000"/>
              </a:lnSpc>
            </a:pPr>
            <a:r>
              <a:rPr lang="es-MX" sz="1200" dirty="0"/>
              <a:t>• Dependencia de grandes cantidades de datos: El entrenamiento de redes neuronales efectivas requiere enormes cantidades de datos etiquetados de alta calidad. </a:t>
            </a:r>
          </a:p>
          <a:p>
            <a:pPr>
              <a:lnSpc>
                <a:spcPct val="100000"/>
              </a:lnSpc>
            </a:pPr>
            <a:r>
              <a:rPr lang="es-MX" sz="1200" dirty="0"/>
              <a:t>• Consumo computacional: Las redes neuronales profundas requieren una gran capacidad computacional para su entrenamiento y ejecución. </a:t>
            </a:r>
          </a:p>
          <a:p>
            <a:pPr>
              <a:lnSpc>
                <a:spcPct val="100000"/>
              </a:lnSpc>
            </a:pPr>
            <a:r>
              <a:rPr lang="es-MX" sz="1200" dirty="0"/>
              <a:t>• Limitación en situaciones no previstas: Pueden tener dificultades con situaciones extremadamente inusuales o poco comunes que no fueron bien representadas durante el entrenamiento.</a:t>
            </a:r>
            <a:endParaRPr lang="es-ES" sz="1200" dirty="0"/>
          </a:p>
        </p:txBody>
      </p:sp>
      <p:sp>
        <p:nvSpPr>
          <p:cNvPr id="10253" name="Rectangle 10248">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0251" name="Rectangle 10250">
            <a:extLst>
              <a:ext uri="{FF2B5EF4-FFF2-40B4-BE49-F238E27FC236}">
                <a16:creationId xmlns:a16="http://schemas.microsoft.com/office/drawing/2014/main" id="{0737DE48-7152-F64B-B5A8-9AB5CF3ED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16889"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094087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E5EB9-261D-0A81-F226-1F9F22BE8785}"/>
              </a:ext>
            </a:extLst>
          </p:cNvPr>
          <p:cNvSpPr>
            <a:spLocks noGrp="1"/>
          </p:cNvSpPr>
          <p:nvPr>
            <p:ph type="ctrTitle"/>
          </p:nvPr>
        </p:nvSpPr>
        <p:spPr>
          <a:xfrm>
            <a:off x="4305869" y="1994264"/>
            <a:ext cx="6935872" cy="3922755"/>
          </a:xfrm>
        </p:spPr>
        <p:txBody>
          <a:bodyPr>
            <a:normAutofit/>
          </a:bodyPr>
          <a:lstStyle/>
          <a:p>
            <a:pPr algn="r"/>
            <a:r>
              <a:rPr lang="es-MX" dirty="0"/>
              <a:t>Aprendizaje Automático</a:t>
            </a:r>
            <a:endParaRPr lang="en-US"/>
          </a:p>
        </p:txBody>
      </p:sp>
      <p:pic>
        <p:nvPicPr>
          <p:cNvPr id="4" name="Picture 3" descr="A close-up of a network&#10;&#10;AI-generated content may be incorrect.">
            <a:extLst>
              <a:ext uri="{FF2B5EF4-FFF2-40B4-BE49-F238E27FC236}">
                <a16:creationId xmlns:a16="http://schemas.microsoft.com/office/drawing/2014/main" id="{D2583621-9403-4E1E-9357-06DF0295AB34}"/>
              </a:ext>
            </a:extLst>
          </p:cNvPr>
          <p:cNvPicPr>
            <a:picLocks noChangeAspect="1"/>
          </p:cNvPicPr>
          <p:nvPr/>
        </p:nvPicPr>
        <p:blipFill>
          <a:blip r:embed="rId2"/>
          <a:srcRect l="7152" r="22691"/>
          <a:stretch/>
        </p:blipFill>
        <p:spPr>
          <a:xfrm>
            <a:off x="-2573" y="10"/>
            <a:ext cx="4811317" cy="6857988"/>
          </a:xfrm>
          <a:custGeom>
            <a:avLst/>
            <a:gdLst/>
            <a:ahLst/>
            <a:cxnLst/>
            <a:rect l="l" t="t" r="r" b="b"/>
            <a:pathLst>
              <a:path w="4811317" h="6857998">
                <a:moveTo>
                  <a:pt x="0" y="0"/>
                </a:moveTo>
                <a:lnTo>
                  <a:pt x="4811317" y="0"/>
                </a:lnTo>
                <a:lnTo>
                  <a:pt x="2712446" y="6857998"/>
                </a:lnTo>
                <a:lnTo>
                  <a:pt x="0" y="6857998"/>
                </a:lnTo>
                <a:close/>
              </a:path>
            </a:pathLst>
          </a:custGeom>
        </p:spPr>
      </p:pic>
    </p:spTree>
    <p:extLst>
      <p:ext uri="{BB962C8B-B14F-4D97-AF65-F5344CB8AC3E}">
        <p14:creationId xmlns:p14="http://schemas.microsoft.com/office/powerpoint/2010/main" val="1300378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Questions">
            <a:extLst>
              <a:ext uri="{FF2B5EF4-FFF2-40B4-BE49-F238E27FC236}">
                <a16:creationId xmlns:a16="http://schemas.microsoft.com/office/drawing/2014/main" id="{5C4B4EC1-A766-BC50-9356-6110768676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400" y="647699"/>
            <a:ext cx="5562600" cy="5562600"/>
          </a:xfrm>
          <a:prstGeom prst="rect">
            <a:avLst/>
          </a:prstGeom>
        </p:spPr>
      </p:pic>
      <p:sp>
        <p:nvSpPr>
          <p:cNvPr id="3" name="Content Placeholder 2">
            <a:extLst>
              <a:ext uri="{FF2B5EF4-FFF2-40B4-BE49-F238E27FC236}">
                <a16:creationId xmlns:a16="http://schemas.microsoft.com/office/drawing/2014/main" id="{FFA2266B-8E3E-271E-659F-992DDC007270}"/>
              </a:ext>
            </a:extLst>
          </p:cNvPr>
          <p:cNvSpPr>
            <a:spLocks noGrp="1"/>
          </p:cNvSpPr>
          <p:nvPr>
            <p:ph idx="1"/>
          </p:nvPr>
        </p:nvSpPr>
        <p:spPr>
          <a:xfrm>
            <a:off x="6681789" y="2290762"/>
            <a:ext cx="4572428" cy="4033837"/>
          </a:xfrm>
        </p:spPr>
        <p:txBody>
          <a:bodyPr anchor="t">
            <a:normAutofit/>
          </a:bodyPr>
          <a:lstStyle/>
          <a:p>
            <a:pPr marL="0" indent="0" algn="just">
              <a:buNone/>
            </a:pPr>
            <a:r>
              <a:rPr lang="es-ES" dirty="0"/>
              <a:t>El aprendizaje automático no es Inteligencia Artificial (IA) en sí mismo y es mucho más que automatizar un montón de tareas simples. Es una rama específica dedicada a ayudar a las computadoras a aprender de los humanos y cómo interactuar con nosotros de una manera similar a la de los humanos.</a:t>
            </a:r>
            <a:endParaRPr lang="en-US" dirty="0"/>
          </a:p>
        </p:txBody>
      </p:sp>
    </p:spTree>
    <p:extLst>
      <p:ext uri="{BB962C8B-B14F-4D97-AF65-F5344CB8AC3E}">
        <p14:creationId xmlns:p14="http://schemas.microsoft.com/office/powerpoint/2010/main" val="1790408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801EC-F9F8-DC58-E897-A68CE3BDC177}"/>
              </a:ext>
            </a:extLst>
          </p:cNvPr>
          <p:cNvSpPr>
            <a:spLocks noGrp="1"/>
          </p:cNvSpPr>
          <p:nvPr>
            <p:ph type="title"/>
          </p:nvPr>
        </p:nvSpPr>
        <p:spPr>
          <a:xfrm>
            <a:off x="883920" y="800849"/>
            <a:ext cx="4065767" cy="3510553"/>
          </a:xfrm>
        </p:spPr>
        <p:txBody>
          <a:bodyPr anchor="t">
            <a:normAutofit/>
          </a:bodyPr>
          <a:lstStyle/>
          <a:p>
            <a:r>
              <a:rPr lang="es-MX" dirty="0"/>
              <a:t>Adquisición de datos</a:t>
            </a:r>
            <a:endParaRPr lang="en-US" dirty="0"/>
          </a:p>
        </p:txBody>
      </p:sp>
      <p:sp>
        <p:nvSpPr>
          <p:cNvPr id="3" name="Content Placeholder 2">
            <a:extLst>
              <a:ext uri="{FF2B5EF4-FFF2-40B4-BE49-F238E27FC236}">
                <a16:creationId xmlns:a16="http://schemas.microsoft.com/office/drawing/2014/main" id="{AAC4070E-4508-15F1-B364-8171EAC81F3A}"/>
              </a:ext>
            </a:extLst>
          </p:cNvPr>
          <p:cNvSpPr>
            <a:spLocks noGrp="1"/>
          </p:cNvSpPr>
          <p:nvPr>
            <p:ph idx="1"/>
          </p:nvPr>
        </p:nvSpPr>
        <p:spPr>
          <a:xfrm>
            <a:off x="5895753" y="533400"/>
            <a:ext cx="5458046" cy="5791200"/>
          </a:xfrm>
        </p:spPr>
        <p:txBody>
          <a:bodyPr anchor="ctr">
            <a:normAutofit/>
          </a:bodyPr>
          <a:lstStyle/>
          <a:p>
            <a:pPr marL="0" indent="0" algn="just">
              <a:buNone/>
            </a:pPr>
            <a:r>
              <a:rPr lang="es-ES" dirty="0"/>
              <a:t>La adquisición de datos es el primer paso en el proceso de aprendizaje automático. Se refiere al acto de reunir y recopilar información relevante de diversas fuentes, tanto internas como externas. Por ejemplo, la empresa tiene posibilidad de capturar las transacciones de los clientes, el tráfico del sitio web o las lecturas de los sensores. Por otro lado, los externos incluyen los conjuntos de bases disponibles públicamente, reseñas de redes sociales (con consentimiento) o información comprada a proveedores externos.</a:t>
            </a:r>
            <a:endParaRPr lang="en-US" dirty="0"/>
          </a:p>
        </p:txBody>
      </p:sp>
    </p:spTree>
    <p:extLst>
      <p:ext uri="{BB962C8B-B14F-4D97-AF65-F5344CB8AC3E}">
        <p14:creationId xmlns:p14="http://schemas.microsoft.com/office/powerpoint/2010/main" val="276682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26CD2-2AFC-7294-A628-5D82E7014912}"/>
              </a:ext>
            </a:extLst>
          </p:cNvPr>
          <p:cNvSpPr>
            <a:spLocks noGrp="1"/>
          </p:cNvSpPr>
          <p:nvPr>
            <p:ph type="title"/>
          </p:nvPr>
        </p:nvSpPr>
        <p:spPr>
          <a:xfrm>
            <a:off x="5230906" y="533401"/>
            <a:ext cx="6427694" cy="1380744"/>
          </a:xfrm>
        </p:spPr>
        <p:txBody>
          <a:bodyPr>
            <a:normAutofit/>
          </a:bodyPr>
          <a:lstStyle/>
          <a:p>
            <a:r>
              <a:rPr lang="es-MX" dirty="0"/>
              <a:t>Tipos de datos</a:t>
            </a:r>
            <a:endParaRPr lang="en-US" dirty="0"/>
          </a:p>
        </p:txBody>
      </p:sp>
      <p:sp>
        <p:nvSpPr>
          <p:cNvPr id="3" name="Content Placeholder 2">
            <a:extLst>
              <a:ext uri="{FF2B5EF4-FFF2-40B4-BE49-F238E27FC236}">
                <a16:creationId xmlns:a16="http://schemas.microsoft.com/office/drawing/2014/main" id="{A93A516B-3279-A8D6-784A-49ED2BCF3731}"/>
              </a:ext>
            </a:extLst>
          </p:cNvPr>
          <p:cNvSpPr>
            <a:spLocks noGrp="1"/>
          </p:cNvSpPr>
          <p:nvPr>
            <p:ph idx="1"/>
          </p:nvPr>
        </p:nvSpPr>
        <p:spPr>
          <a:xfrm>
            <a:off x="5049839" y="2105525"/>
            <a:ext cx="6481170" cy="4219073"/>
          </a:xfrm>
        </p:spPr>
        <p:txBody>
          <a:bodyPr anchor="ctr">
            <a:normAutofit lnSpcReduction="10000"/>
          </a:bodyPr>
          <a:lstStyle/>
          <a:p>
            <a:pPr>
              <a:lnSpc>
                <a:spcPct val="90000"/>
              </a:lnSpc>
              <a:spcAft>
                <a:spcPts val="1500"/>
              </a:spcAft>
            </a:pPr>
            <a:r>
              <a:rPr lang="es-ES" sz="1900" b="0" i="0">
                <a:effectLst/>
              </a:rPr>
              <a:t>Datos estructurados</a:t>
            </a:r>
          </a:p>
          <a:p>
            <a:pPr marL="0" indent="0">
              <a:lnSpc>
                <a:spcPct val="90000"/>
              </a:lnSpc>
              <a:spcAft>
                <a:spcPts val="1500"/>
              </a:spcAft>
              <a:buNone/>
            </a:pPr>
            <a:r>
              <a:rPr lang="es-ES" sz="1900" b="0" i="0">
                <a:effectLst/>
              </a:rPr>
              <a:t>Como puede deducirse, estos tienen un formato fijo y se almacenan y analizan fácilmente en bases de datos. Por ejemplo, registros de clientes con información como nombres, direcciones e historial de pagos. Es un tipo ideal para tareas de ML por su facilidad de uso.</a:t>
            </a:r>
          </a:p>
          <a:p>
            <a:pPr>
              <a:lnSpc>
                <a:spcPct val="90000"/>
              </a:lnSpc>
              <a:spcAft>
                <a:spcPts val="1500"/>
              </a:spcAft>
            </a:pPr>
            <a:r>
              <a:rPr lang="es-ES" sz="1900" b="0" i="0">
                <a:effectLst/>
              </a:rPr>
              <a:t>Datos no estructurados</a:t>
            </a:r>
          </a:p>
          <a:p>
            <a:pPr marL="0" indent="0">
              <a:lnSpc>
                <a:spcPct val="90000"/>
              </a:lnSpc>
              <a:spcAft>
                <a:spcPts val="1500"/>
              </a:spcAft>
              <a:buNone/>
            </a:pPr>
            <a:r>
              <a:rPr lang="es-ES" sz="1900" b="0" i="0">
                <a:effectLst/>
              </a:rPr>
              <a:t>Carece de un formato predefinido, como documentos de texto, imágenes, videos y publicaciones en redes sociales. Deben procesarse adicionalmente para extraer características significativas para el modelo. El proceso es similar al resumen de un texto.</a:t>
            </a:r>
          </a:p>
          <a:p>
            <a:pPr marL="0" indent="0">
              <a:lnSpc>
                <a:spcPct val="90000"/>
              </a:lnSpc>
              <a:buNone/>
            </a:pPr>
            <a:endParaRPr lang="en-US" sz="1900"/>
          </a:p>
        </p:txBody>
      </p:sp>
      <p:pic>
        <p:nvPicPr>
          <p:cNvPr id="5" name="Picture 4" descr="Pencil and answer-sheet">
            <a:extLst>
              <a:ext uri="{FF2B5EF4-FFF2-40B4-BE49-F238E27FC236}">
                <a16:creationId xmlns:a16="http://schemas.microsoft.com/office/drawing/2014/main" id="{F7F80FCB-8128-39C4-6D28-2530DBFF9C53}"/>
              </a:ext>
            </a:extLst>
          </p:cNvPr>
          <p:cNvPicPr>
            <a:picLocks noChangeAspect="1"/>
          </p:cNvPicPr>
          <p:nvPr/>
        </p:nvPicPr>
        <p:blipFill>
          <a:blip r:embed="rId2"/>
          <a:srcRect l="58214" r="-1" b="-1"/>
          <a:stretch/>
        </p:blipFill>
        <p:spPr>
          <a:xfrm>
            <a:off x="20" y="2"/>
            <a:ext cx="5049819" cy="6857998"/>
          </a:xfrm>
          <a:custGeom>
            <a:avLst/>
            <a:gdLst/>
            <a:ahLst/>
            <a:cxnLst/>
            <a:rect l="l" t="t" r="r" b="b"/>
            <a:pathLst>
              <a:path w="5049839" h="6857998">
                <a:moveTo>
                  <a:pt x="0" y="0"/>
                </a:moveTo>
                <a:lnTo>
                  <a:pt x="5049839" y="1331"/>
                </a:lnTo>
                <a:lnTo>
                  <a:pt x="3110749" y="6857998"/>
                </a:lnTo>
                <a:lnTo>
                  <a:pt x="0" y="6857998"/>
                </a:lnTo>
                <a:close/>
              </a:path>
            </a:pathLst>
          </a:custGeom>
        </p:spPr>
      </p:pic>
    </p:spTree>
    <p:extLst>
      <p:ext uri="{BB962C8B-B14F-4D97-AF65-F5344CB8AC3E}">
        <p14:creationId xmlns:p14="http://schemas.microsoft.com/office/powerpoint/2010/main" val="1163044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5BA5D-F12F-4788-3B1E-5FA02C968853}"/>
              </a:ext>
            </a:extLst>
          </p:cNvPr>
          <p:cNvSpPr>
            <a:spLocks noGrp="1"/>
          </p:cNvSpPr>
          <p:nvPr>
            <p:ph type="title"/>
          </p:nvPr>
        </p:nvSpPr>
        <p:spPr/>
        <p:txBody>
          <a:bodyPr/>
          <a:lstStyle/>
          <a:p>
            <a:r>
              <a:rPr lang="es-MX" dirty="0"/>
              <a:t>Desafíos comunes en la adquisición de datos</a:t>
            </a:r>
            <a:endParaRPr lang="en-US" dirty="0"/>
          </a:p>
        </p:txBody>
      </p:sp>
      <p:sp>
        <p:nvSpPr>
          <p:cNvPr id="3" name="Content Placeholder 2">
            <a:extLst>
              <a:ext uri="{FF2B5EF4-FFF2-40B4-BE49-F238E27FC236}">
                <a16:creationId xmlns:a16="http://schemas.microsoft.com/office/drawing/2014/main" id="{30CC20D0-177F-6972-0F5C-4C532EE1024F}"/>
              </a:ext>
            </a:extLst>
          </p:cNvPr>
          <p:cNvSpPr>
            <a:spLocks noGrp="1"/>
          </p:cNvSpPr>
          <p:nvPr>
            <p:ph idx="1"/>
          </p:nvPr>
        </p:nvSpPr>
        <p:spPr/>
        <p:txBody>
          <a:bodyPr>
            <a:normAutofit fontScale="85000" lnSpcReduction="10000"/>
          </a:bodyPr>
          <a:lstStyle/>
          <a:p>
            <a:pPr marL="0" indent="0">
              <a:buNone/>
            </a:pPr>
            <a:r>
              <a:rPr lang="es-ES" dirty="0"/>
              <a:t>Desafíos comunes en la adquisición de datos: </a:t>
            </a:r>
          </a:p>
          <a:p>
            <a:pPr marL="0" indent="0">
              <a:buNone/>
            </a:pPr>
            <a:r>
              <a:rPr lang="es-ES" dirty="0"/>
              <a:t>• Volumen: Es una tarea ardua el gestionar volúmenes de datos necesarios para el aprendizaje automático. Además, este conjunto de datos necesita importantes capacidades de almacenamiento y procesamiento. </a:t>
            </a:r>
          </a:p>
          <a:p>
            <a:pPr marL="0" indent="0">
              <a:buNone/>
            </a:pPr>
            <a:r>
              <a:rPr lang="es-ES" dirty="0"/>
              <a:t>• Variedad: Es complicado tratar de integrar variedad de formas de datos, como son los estructurados y no estructurados. Además, es difícil reunir diferentes fuentes de datos para crear un conjunto coherente. </a:t>
            </a:r>
          </a:p>
          <a:p>
            <a:pPr marL="0" indent="0">
              <a:buNone/>
            </a:pPr>
            <a:r>
              <a:rPr lang="es-ES" dirty="0"/>
              <a:t>• Veracidad: Se refiere a la fiabilidad y la calidad de nuestra información. Existe el riesgo de un rendimiento deficiente del modelo debido a datos inexactos, incompletos o ruidosos.</a:t>
            </a:r>
            <a:endParaRPr lang="en-US" dirty="0"/>
          </a:p>
        </p:txBody>
      </p:sp>
    </p:spTree>
    <p:extLst>
      <p:ext uri="{BB962C8B-B14F-4D97-AF65-F5344CB8AC3E}">
        <p14:creationId xmlns:p14="http://schemas.microsoft.com/office/powerpoint/2010/main" val="3734192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CB403-30E7-9D66-0596-A3693494187E}"/>
              </a:ext>
            </a:extLst>
          </p:cNvPr>
          <p:cNvSpPr>
            <a:spLocks noGrp="1"/>
          </p:cNvSpPr>
          <p:nvPr>
            <p:ph type="title"/>
          </p:nvPr>
        </p:nvSpPr>
        <p:spPr>
          <a:xfrm>
            <a:off x="1890215" y="511309"/>
            <a:ext cx="9345550" cy="1221957"/>
          </a:xfrm>
        </p:spPr>
        <p:txBody>
          <a:bodyPr anchor="ctr">
            <a:normAutofit/>
          </a:bodyPr>
          <a:lstStyle/>
          <a:p>
            <a:pPr algn="r"/>
            <a:r>
              <a:rPr lang="es-MX" dirty="0"/>
              <a:t>Preprocesamiento de datos</a:t>
            </a:r>
            <a:endParaRPr lang="en-US"/>
          </a:p>
        </p:txBody>
      </p:sp>
      <p:pic>
        <p:nvPicPr>
          <p:cNvPr id="1026" name="Picture 2" descr="Resultado de imagen de procesamiento de datos">
            <a:extLst>
              <a:ext uri="{FF2B5EF4-FFF2-40B4-BE49-F238E27FC236}">
                <a16:creationId xmlns:a16="http://schemas.microsoft.com/office/drawing/2014/main" id="{5BECD9EE-FF86-63D5-72CE-03BF77F222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392" r="15256" b="-1"/>
          <a:stretch/>
        </p:blipFill>
        <p:spPr bwMode="auto">
          <a:xfrm>
            <a:off x="20" y="2009553"/>
            <a:ext cx="5188507" cy="484779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8094A88-4666-D66D-7A3C-7566E65813DD}"/>
              </a:ext>
            </a:extLst>
          </p:cNvPr>
          <p:cNvSpPr>
            <a:spLocks noGrp="1"/>
          </p:cNvSpPr>
          <p:nvPr>
            <p:ph idx="1"/>
          </p:nvPr>
        </p:nvSpPr>
        <p:spPr>
          <a:xfrm>
            <a:off x="5745707" y="2520209"/>
            <a:ext cx="5785303" cy="3602381"/>
          </a:xfrm>
        </p:spPr>
        <p:txBody>
          <a:bodyPr anchor="ctr">
            <a:normAutofit/>
          </a:bodyPr>
          <a:lstStyle/>
          <a:p>
            <a:pPr marL="0" indent="0">
              <a:buNone/>
            </a:pPr>
            <a:r>
              <a:rPr lang="es-ES" dirty="0"/>
              <a:t>El preprocesamiento de datos es el proceso de transformar los datos brutos en una forma que pueda ser utilizada por un algoritmo de aprendizaje automático. El objetivo del preprocesamiento es hacer que los datos estén lo más cerca posible de estar listos para su uso, conservando al mismo tiempo la mayor cantidad de información posible.</a:t>
            </a:r>
            <a:endParaRPr lang="en-US" dirty="0"/>
          </a:p>
        </p:txBody>
      </p:sp>
    </p:spTree>
    <p:extLst>
      <p:ext uri="{BB962C8B-B14F-4D97-AF65-F5344CB8AC3E}">
        <p14:creationId xmlns:p14="http://schemas.microsoft.com/office/powerpoint/2010/main" val="2603676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627DC-1877-8B5A-0D56-254117D74B2B}"/>
              </a:ext>
            </a:extLst>
          </p:cNvPr>
          <p:cNvSpPr>
            <a:spLocks noGrp="1"/>
          </p:cNvSpPr>
          <p:nvPr>
            <p:ph type="title"/>
          </p:nvPr>
        </p:nvSpPr>
        <p:spPr>
          <a:xfrm>
            <a:off x="668908" y="657225"/>
            <a:ext cx="2965938" cy="2921385"/>
          </a:xfrm>
        </p:spPr>
        <p:txBody>
          <a:bodyPr anchor="t">
            <a:normAutofit/>
          </a:bodyPr>
          <a:lstStyle/>
          <a:p>
            <a:r>
              <a:rPr lang="es-MX" sz="3600" dirty="0"/>
              <a:t>Pasos</a:t>
            </a:r>
            <a:endParaRPr lang="en-US" sz="3600" dirty="0"/>
          </a:p>
        </p:txBody>
      </p:sp>
      <p:graphicFrame>
        <p:nvGraphicFramePr>
          <p:cNvPr id="5" name="Content Placeholder 2">
            <a:extLst>
              <a:ext uri="{FF2B5EF4-FFF2-40B4-BE49-F238E27FC236}">
                <a16:creationId xmlns:a16="http://schemas.microsoft.com/office/drawing/2014/main" id="{656C9796-F334-98D9-AFA7-3FFB0625CDA8}"/>
              </a:ext>
            </a:extLst>
          </p:cNvPr>
          <p:cNvGraphicFramePr>
            <a:graphicFrameLocks noGrp="1"/>
          </p:cNvGraphicFramePr>
          <p:nvPr>
            <p:ph idx="1"/>
          </p:nvPr>
        </p:nvGraphicFramePr>
        <p:xfrm>
          <a:off x="4788040" y="728505"/>
          <a:ext cx="6541475" cy="5265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1332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1030" name="Picture 6" descr="Inteligencia artificial - Wikipedia, la enciclopedia libre">
            <a:extLst>
              <a:ext uri="{FF2B5EF4-FFF2-40B4-BE49-F238E27FC236}">
                <a16:creationId xmlns:a16="http://schemas.microsoft.com/office/drawing/2014/main" id="{ED2C5798-7315-843E-9AE8-0FC54AE83B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17" r="527" b="-3"/>
          <a:stretch/>
        </p:blipFill>
        <p:spPr bwMode="auto">
          <a:xfrm>
            <a:off x="5958018" y="508090"/>
            <a:ext cx="5709726" cy="584698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7660DCEF-617A-7A32-DB5D-9616CB48C77E}"/>
              </a:ext>
            </a:extLst>
          </p:cNvPr>
          <p:cNvSpPr>
            <a:spLocks noGrp="1"/>
          </p:cNvSpPr>
          <p:nvPr>
            <p:ph type="title"/>
          </p:nvPr>
        </p:nvSpPr>
        <p:spPr>
          <a:xfrm>
            <a:off x="517871" y="976160"/>
            <a:ext cx="4798200" cy="1463040"/>
          </a:xfrm>
        </p:spPr>
        <p:txBody>
          <a:bodyPr>
            <a:normAutofit/>
          </a:bodyPr>
          <a:lstStyle/>
          <a:p>
            <a:r>
              <a:rPr lang="es-ES" sz="4400" dirty="0"/>
              <a:t> </a:t>
            </a:r>
          </a:p>
        </p:txBody>
      </p:sp>
      <p:sp>
        <p:nvSpPr>
          <p:cNvPr id="3" name="Marcador de contenido 2">
            <a:extLst>
              <a:ext uri="{FF2B5EF4-FFF2-40B4-BE49-F238E27FC236}">
                <a16:creationId xmlns:a16="http://schemas.microsoft.com/office/drawing/2014/main" id="{B12937F4-386E-A5E7-45B8-0A63F3D5648E}"/>
              </a:ext>
            </a:extLst>
          </p:cNvPr>
          <p:cNvSpPr>
            <a:spLocks noGrp="1"/>
          </p:cNvSpPr>
          <p:nvPr>
            <p:ph idx="1"/>
          </p:nvPr>
        </p:nvSpPr>
        <p:spPr>
          <a:xfrm>
            <a:off x="517871" y="2114512"/>
            <a:ext cx="4672966" cy="3767328"/>
          </a:xfrm>
        </p:spPr>
        <p:txBody>
          <a:bodyPr>
            <a:normAutofit/>
          </a:bodyPr>
          <a:lstStyle/>
          <a:p>
            <a:r>
              <a:rPr lang="es-MX" sz="1800" dirty="0"/>
              <a:t>La inteligencia artificial ha evolucionado a lo largo de los años, adoptando distintos enfoques para imitar la inteligencia humana. Estos enfoques, conocidos como paradigmas de la IA, representan diferentes maneras de diseñar y desarrollar sistemas inteligentes, cada uno con sus propias metodologías, ventajas y limitaciones.</a:t>
            </a:r>
            <a:endParaRPr lang="es-ES" sz="1800" dirty="0"/>
          </a:p>
        </p:txBody>
      </p:sp>
      <p:sp>
        <p:nvSpPr>
          <p:cNvPr id="1044" name="Rectangle 104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540577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6A5F7-DA42-3103-0FA9-AFC7D9B7F785}"/>
              </a:ext>
            </a:extLst>
          </p:cNvPr>
          <p:cNvSpPr>
            <a:spLocks noGrp="1"/>
          </p:cNvSpPr>
          <p:nvPr>
            <p:ph type="title"/>
          </p:nvPr>
        </p:nvSpPr>
        <p:spPr>
          <a:xfrm>
            <a:off x="1129553" y="511309"/>
            <a:ext cx="9577116" cy="1221957"/>
          </a:xfrm>
        </p:spPr>
        <p:txBody>
          <a:bodyPr anchor="ctr">
            <a:normAutofit/>
          </a:bodyPr>
          <a:lstStyle/>
          <a:p>
            <a:r>
              <a:rPr lang="es-MX" dirty="0"/>
              <a:t>Entrenamiento de modelo</a:t>
            </a:r>
            <a:endParaRPr lang="en-US" dirty="0"/>
          </a:p>
        </p:txBody>
      </p:sp>
      <p:sp>
        <p:nvSpPr>
          <p:cNvPr id="3" name="Content Placeholder 2">
            <a:extLst>
              <a:ext uri="{FF2B5EF4-FFF2-40B4-BE49-F238E27FC236}">
                <a16:creationId xmlns:a16="http://schemas.microsoft.com/office/drawing/2014/main" id="{F5F9AECD-88E4-76D1-0A0A-B1E7060C0E4E}"/>
              </a:ext>
            </a:extLst>
          </p:cNvPr>
          <p:cNvSpPr>
            <a:spLocks noGrp="1"/>
          </p:cNvSpPr>
          <p:nvPr>
            <p:ph idx="1"/>
          </p:nvPr>
        </p:nvSpPr>
        <p:spPr>
          <a:xfrm>
            <a:off x="1129553" y="2420471"/>
            <a:ext cx="5479065" cy="3884410"/>
          </a:xfrm>
        </p:spPr>
        <p:txBody>
          <a:bodyPr anchor="ctr">
            <a:normAutofit/>
          </a:bodyPr>
          <a:lstStyle/>
          <a:p>
            <a:pPr marL="0" indent="0" algn="just">
              <a:buNone/>
            </a:pPr>
            <a:r>
              <a:rPr lang="es-ES" dirty="0"/>
              <a:t>El proceso de entrenamiento de un modelo de aprendizaje automático comienza con una serie de pasos clave que garantizan su eficacia. Estos incluyen la recopilación de datos y el ajuste de la calidad de los mismos. La calidad del conjunto de datos impacta directamente en el rendimiento del modelo. Sin un conjunto de datos limpio y relevante, el modelo podría no generalizar bien en situaciones del mundo real. </a:t>
            </a:r>
            <a:endParaRPr lang="en-US" dirty="0"/>
          </a:p>
        </p:txBody>
      </p:sp>
      <p:pic>
        <p:nvPicPr>
          <p:cNvPr id="2050" name="Picture 2" descr="Resultado de imagen de machine learning training">
            <a:extLst>
              <a:ext uri="{FF2B5EF4-FFF2-40B4-BE49-F238E27FC236}">
                <a16:creationId xmlns:a16="http://schemas.microsoft.com/office/drawing/2014/main" id="{D70984A2-20EC-1D55-92F3-8F0B61BBBC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774" r="15953"/>
          <a:stretch/>
        </p:blipFill>
        <p:spPr bwMode="auto">
          <a:xfrm>
            <a:off x="7225552" y="1995117"/>
            <a:ext cx="4966447" cy="4862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905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45E50-60E4-55BD-1DE1-91BBBE4B34FA}"/>
              </a:ext>
            </a:extLst>
          </p:cNvPr>
          <p:cNvSpPr>
            <a:spLocks noGrp="1"/>
          </p:cNvSpPr>
          <p:nvPr>
            <p:ph type="title"/>
          </p:nvPr>
        </p:nvSpPr>
        <p:spPr>
          <a:xfrm>
            <a:off x="668908" y="657225"/>
            <a:ext cx="2965938" cy="2921385"/>
          </a:xfrm>
        </p:spPr>
        <p:txBody>
          <a:bodyPr anchor="t">
            <a:normAutofit/>
          </a:bodyPr>
          <a:lstStyle/>
          <a:p>
            <a:r>
              <a:rPr lang="es-MX" sz="2300" dirty="0"/>
              <a:t>Pasos para un correcto entrenamiento del modelo</a:t>
            </a:r>
            <a:endParaRPr lang="en-US" sz="2300" dirty="0"/>
          </a:p>
        </p:txBody>
      </p:sp>
      <p:graphicFrame>
        <p:nvGraphicFramePr>
          <p:cNvPr id="32" name="Content Placeholder 2">
            <a:extLst>
              <a:ext uri="{FF2B5EF4-FFF2-40B4-BE49-F238E27FC236}">
                <a16:creationId xmlns:a16="http://schemas.microsoft.com/office/drawing/2014/main" id="{260D3A7A-294A-34B7-D262-8DDE8EB407BB}"/>
              </a:ext>
            </a:extLst>
          </p:cNvPr>
          <p:cNvGraphicFramePr>
            <a:graphicFrameLocks noGrp="1"/>
          </p:cNvGraphicFramePr>
          <p:nvPr>
            <p:ph idx="1"/>
          </p:nvPr>
        </p:nvGraphicFramePr>
        <p:xfrm>
          <a:off x="4788040" y="728505"/>
          <a:ext cx="6541475" cy="5265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9515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4D24D-9860-93B5-F8E8-C584E628987E}"/>
              </a:ext>
            </a:extLst>
          </p:cNvPr>
          <p:cNvSpPr>
            <a:spLocks noGrp="1"/>
          </p:cNvSpPr>
          <p:nvPr>
            <p:ph type="title"/>
          </p:nvPr>
        </p:nvSpPr>
        <p:spPr>
          <a:xfrm>
            <a:off x="1129553" y="638174"/>
            <a:ext cx="10529048" cy="1476375"/>
          </a:xfrm>
        </p:spPr>
        <p:txBody>
          <a:bodyPr>
            <a:normAutofit/>
          </a:bodyPr>
          <a:lstStyle/>
          <a:p>
            <a:r>
              <a:rPr lang="es-MX" dirty="0"/>
              <a:t>Evaluación del modelo</a:t>
            </a:r>
            <a:endParaRPr lang="en-US" dirty="0"/>
          </a:p>
        </p:txBody>
      </p:sp>
      <p:sp>
        <p:nvSpPr>
          <p:cNvPr id="3" name="Content Placeholder 2">
            <a:extLst>
              <a:ext uri="{FF2B5EF4-FFF2-40B4-BE49-F238E27FC236}">
                <a16:creationId xmlns:a16="http://schemas.microsoft.com/office/drawing/2014/main" id="{EB3ECB7C-D401-E299-8C8B-4349908C0AB7}"/>
              </a:ext>
            </a:extLst>
          </p:cNvPr>
          <p:cNvSpPr>
            <a:spLocks noGrp="1"/>
          </p:cNvSpPr>
          <p:nvPr>
            <p:ph idx="1"/>
          </p:nvPr>
        </p:nvSpPr>
        <p:spPr>
          <a:xfrm>
            <a:off x="1129553" y="2114549"/>
            <a:ext cx="4632341" cy="4190331"/>
          </a:xfrm>
        </p:spPr>
        <p:txBody>
          <a:bodyPr>
            <a:normAutofit fontScale="92500" lnSpcReduction="10000"/>
          </a:bodyPr>
          <a:lstStyle/>
          <a:p>
            <a:pPr marL="0" indent="0" algn="just">
              <a:lnSpc>
                <a:spcPct val="90000"/>
              </a:lnSpc>
              <a:buNone/>
            </a:pPr>
            <a:r>
              <a:rPr lang="es-ES" sz="2000" dirty="0"/>
              <a:t>La evaluación de modelos de aprendizaje automático es un proceso destinado a determinar la calidad y eficacia de los modelos desarrollados para diversas tareas predictivas o descriptivas.</a:t>
            </a:r>
          </a:p>
          <a:p>
            <a:pPr marL="0" indent="0" algn="just">
              <a:lnSpc>
                <a:spcPct val="90000"/>
              </a:lnSpc>
              <a:buNone/>
            </a:pPr>
            <a:r>
              <a:rPr lang="es-ES" sz="2000" dirty="0"/>
              <a:t>Se basa en el uso de métricas y técnicas específicas para medir el rendimiento del modelo con datos nuevos, en particular datos que no ha visto durante su entrenamiento.</a:t>
            </a:r>
          </a:p>
          <a:p>
            <a:pPr marL="0" indent="0" algn="just">
              <a:lnSpc>
                <a:spcPct val="90000"/>
              </a:lnSpc>
              <a:buNone/>
            </a:pPr>
            <a:r>
              <a:rPr lang="es-ES" sz="2000" dirty="0"/>
              <a:t>El objetivo principal es garantizar que el modelo funciona satisfactoriamente en condiciones reales y que es capaz de generalizar correctamente más allá de los datos de entrenamiento. </a:t>
            </a:r>
            <a:endParaRPr lang="en-US" sz="2000" dirty="0"/>
          </a:p>
        </p:txBody>
      </p:sp>
      <p:pic>
        <p:nvPicPr>
          <p:cNvPr id="3074" name="Picture 2" descr="Resultado de imagen de evaluación">
            <a:extLst>
              <a:ext uri="{FF2B5EF4-FFF2-40B4-BE49-F238E27FC236}">
                <a16:creationId xmlns:a16="http://schemas.microsoft.com/office/drawing/2014/main" id="{F5915C49-020C-A106-9CC9-FE3635C5D3B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27133" y="2114549"/>
            <a:ext cx="3952771" cy="421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743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DEE1D-F8D6-90FA-32C0-FCA292BBF598}"/>
              </a:ext>
            </a:extLst>
          </p:cNvPr>
          <p:cNvSpPr>
            <a:spLocks noGrp="1"/>
          </p:cNvSpPr>
          <p:nvPr>
            <p:ph type="title"/>
          </p:nvPr>
        </p:nvSpPr>
        <p:spPr>
          <a:xfrm>
            <a:off x="711810" y="714374"/>
            <a:ext cx="2472454" cy="1857375"/>
          </a:xfrm>
        </p:spPr>
        <p:txBody>
          <a:bodyPr anchor="t">
            <a:normAutofit/>
          </a:bodyPr>
          <a:lstStyle/>
          <a:p>
            <a:r>
              <a:rPr lang="es-MX" sz="2000"/>
              <a:t>Principales objetivos de la evaluación de modelos</a:t>
            </a:r>
            <a:endParaRPr lang="en-US" sz="2000"/>
          </a:p>
        </p:txBody>
      </p:sp>
      <p:graphicFrame>
        <p:nvGraphicFramePr>
          <p:cNvPr id="5" name="Content Placeholder 2">
            <a:extLst>
              <a:ext uri="{FF2B5EF4-FFF2-40B4-BE49-F238E27FC236}">
                <a16:creationId xmlns:a16="http://schemas.microsoft.com/office/drawing/2014/main" id="{D3CF665C-9705-FC62-A469-02C67D59D693}"/>
              </a:ext>
            </a:extLst>
          </p:cNvPr>
          <p:cNvGraphicFramePr>
            <a:graphicFrameLocks noGrp="1"/>
          </p:cNvGraphicFramePr>
          <p:nvPr>
            <p:ph idx="1"/>
          </p:nvPr>
        </p:nvGraphicFramePr>
        <p:xfrm>
          <a:off x="4106586" y="788465"/>
          <a:ext cx="7424423" cy="5245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3535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2629-85FB-A150-12CA-2EC97776B7E1}"/>
              </a:ext>
            </a:extLst>
          </p:cNvPr>
          <p:cNvSpPr>
            <a:spLocks noGrp="1"/>
          </p:cNvSpPr>
          <p:nvPr>
            <p:ph type="title"/>
          </p:nvPr>
        </p:nvSpPr>
        <p:spPr>
          <a:xfrm>
            <a:off x="1129553" y="511309"/>
            <a:ext cx="9577116" cy="1221957"/>
          </a:xfrm>
        </p:spPr>
        <p:txBody>
          <a:bodyPr anchor="ctr">
            <a:normAutofit/>
          </a:bodyPr>
          <a:lstStyle/>
          <a:p>
            <a:r>
              <a:rPr lang="es-MX" dirty="0"/>
              <a:t>Implementación del modelo</a:t>
            </a:r>
            <a:endParaRPr lang="en-US" dirty="0"/>
          </a:p>
        </p:txBody>
      </p:sp>
      <p:sp>
        <p:nvSpPr>
          <p:cNvPr id="3" name="Content Placeholder 2">
            <a:extLst>
              <a:ext uri="{FF2B5EF4-FFF2-40B4-BE49-F238E27FC236}">
                <a16:creationId xmlns:a16="http://schemas.microsoft.com/office/drawing/2014/main" id="{28A3ED7C-3402-328C-1036-5B86DF142654}"/>
              </a:ext>
            </a:extLst>
          </p:cNvPr>
          <p:cNvSpPr>
            <a:spLocks noGrp="1"/>
          </p:cNvSpPr>
          <p:nvPr>
            <p:ph idx="1"/>
          </p:nvPr>
        </p:nvSpPr>
        <p:spPr>
          <a:xfrm>
            <a:off x="1129553" y="2420471"/>
            <a:ext cx="5479065" cy="3884410"/>
          </a:xfrm>
        </p:spPr>
        <p:txBody>
          <a:bodyPr anchor="ctr">
            <a:normAutofit/>
          </a:bodyPr>
          <a:lstStyle/>
          <a:p>
            <a:pPr marL="0" indent="0">
              <a:buNone/>
            </a:pPr>
            <a:r>
              <a:rPr lang="es-ES" dirty="0"/>
              <a:t>Los pasos básicos para crear un plan de implementación de ML se describen en cinco:</a:t>
            </a:r>
          </a:p>
          <a:p>
            <a:pPr marL="457200" indent="-457200">
              <a:buFont typeface="+mj-lt"/>
              <a:buAutoNum type="arabicPeriod"/>
            </a:pPr>
            <a:r>
              <a:rPr lang="es-ES" dirty="0"/>
              <a:t>Establecer una visión</a:t>
            </a:r>
          </a:p>
          <a:p>
            <a:pPr marL="457200" indent="-457200">
              <a:buFont typeface="+mj-lt"/>
              <a:buAutoNum type="arabicPeriod"/>
            </a:pPr>
            <a:r>
              <a:rPr lang="es-ES" dirty="0"/>
              <a:t>Definir los requisitos de datos</a:t>
            </a:r>
          </a:p>
          <a:p>
            <a:pPr marL="457200" indent="-457200">
              <a:buFont typeface="+mj-lt"/>
              <a:buAutoNum type="arabicPeriod"/>
            </a:pPr>
            <a:r>
              <a:rPr lang="es-ES" dirty="0"/>
              <a:t>Establecer roles y responsabilidades</a:t>
            </a:r>
          </a:p>
          <a:p>
            <a:pPr marL="457200" indent="-457200">
              <a:buFont typeface="+mj-lt"/>
              <a:buAutoNum type="arabicPeriod"/>
            </a:pPr>
            <a:r>
              <a:rPr lang="es-ES" dirty="0"/>
              <a:t>Configurar un proceso de gestión de cambios</a:t>
            </a:r>
          </a:p>
          <a:p>
            <a:pPr marL="457200" indent="-457200">
              <a:buFont typeface="+mj-lt"/>
              <a:buAutoNum type="arabicPeriod"/>
            </a:pPr>
            <a:r>
              <a:rPr lang="es-ES" dirty="0"/>
              <a:t>Establecer seguimiento y revalidación</a:t>
            </a:r>
            <a:endParaRPr lang="en-US" dirty="0"/>
          </a:p>
        </p:txBody>
      </p:sp>
      <p:pic>
        <p:nvPicPr>
          <p:cNvPr id="4098" name="Picture 2" descr="Resultado de imagen de implementación">
            <a:extLst>
              <a:ext uri="{FF2B5EF4-FFF2-40B4-BE49-F238E27FC236}">
                <a16:creationId xmlns:a16="http://schemas.microsoft.com/office/drawing/2014/main" id="{692277A3-CC15-E3D3-4545-1A5C5C4BFB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330" r="20136"/>
          <a:stretch/>
        </p:blipFill>
        <p:spPr bwMode="auto">
          <a:xfrm>
            <a:off x="7225552" y="1995117"/>
            <a:ext cx="4966447" cy="4862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835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675E1-2FD8-58CD-46C0-13DB49602D4A}"/>
              </a:ext>
            </a:extLst>
          </p:cNvPr>
          <p:cNvSpPr>
            <a:spLocks noGrp="1"/>
          </p:cNvSpPr>
          <p:nvPr>
            <p:ph type="title"/>
          </p:nvPr>
        </p:nvSpPr>
        <p:spPr>
          <a:xfrm>
            <a:off x="1143000" y="268225"/>
            <a:ext cx="9906000" cy="929639"/>
          </a:xfrm>
        </p:spPr>
        <p:txBody>
          <a:bodyPr>
            <a:noAutofit/>
          </a:bodyPr>
          <a:lstStyle/>
          <a:p>
            <a:r>
              <a:rPr lang="es-MX" sz="2800" dirty="0"/>
              <a:t>Similitudes y diferencias entre el modelo cognitivo y el aprendizaje automático</a:t>
            </a:r>
            <a:endParaRPr lang="en-US" sz="2800" dirty="0"/>
          </a:p>
        </p:txBody>
      </p:sp>
      <p:graphicFrame>
        <p:nvGraphicFramePr>
          <p:cNvPr id="4" name="Content Placeholder 3">
            <a:extLst>
              <a:ext uri="{FF2B5EF4-FFF2-40B4-BE49-F238E27FC236}">
                <a16:creationId xmlns:a16="http://schemas.microsoft.com/office/drawing/2014/main" id="{2FF8B6DD-7591-C39F-9ACA-A67F6C5BA870}"/>
              </a:ext>
            </a:extLst>
          </p:cNvPr>
          <p:cNvGraphicFramePr>
            <a:graphicFrameLocks noGrp="1"/>
          </p:cNvGraphicFramePr>
          <p:nvPr>
            <p:ph idx="1"/>
          </p:nvPr>
        </p:nvGraphicFramePr>
        <p:xfrm>
          <a:off x="1143000" y="1442847"/>
          <a:ext cx="9906000" cy="4028440"/>
        </p:xfrm>
        <a:graphic>
          <a:graphicData uri="http://schemas.openxmlformats.org/drawingml/2006/table">
            <a:tbl>
              <a:tblPr firstRow="1" bandRow="1">
                <a:tableStyleId>{5C22544A-7EE6-4342-B048-85BDC9FD1C3A}</a:tableStyleId>
              </a:tblPr>
              <a:tblGrid>
                <a:gridCol w="2414016">
                  <a:extLst>
                    <a:ext uri="{9D8B030D-6E8A-4147-A177-3AD203B41FA5}">
                      <a16:colId xmlns:a16="http://schemas.microsoft.com/office/drawing/2014/main" val="2834031734"/>
                    </a:ext>
                  </a:extLst>
                </a:gridCol>
                <a:gridCol w="2538984">
                  <a:extLst>
                    <a:ext uri="{9D8B030D-6E8A-4147-A177-3AD203B41FA5}">
                      <a16:colId xmlns:a16="http://schemas.microsoft.com/office/drawing/2014/main" val="975676878"/>
                    </a:ext>
                  </a:extLst>
                </a:gridCol>
                <a:gridCol w="2476500">
                  <a:extLst>
                    <a:ext uri="{9D8B030D-6E8A-4147-A177-3AD203B41FA5}">
                      <a16:colId xmlns:a16="http://schemas.microsoft.com/office/drawing/2014/main" val="1059157411"/>
                    </a:ext>
                  </a:extLst>
                </a:gridCol>
                <a:gridCol w="2476500">
                  <a:extLst>
                    <a:ext uri="{9D8B030D-6E8A-4147-A177-3AD203B41FA5}">
                      <a16:colId xmlns:a16="http://schemas.microsoft.com/office/drawing/2014/main" val="3221029260"/>
                    </a:ext>
                  </a:extLst>
                </a:gridCol>
              </a:tblGrid>
              <a:tr h="370840">
                <a:tc>
                  <a:txBody>
                    <a:bodyPr/>
                    <a:lstStyle/>
                    <a:p>
                      <a:r>
                        <a:rPr lang="es-MX" sz="1400" dirty="0"/>
                        <a:t>Aspecto</a:t>
                      </a:r>
                      <a:endParaRPr lang="en-US" sz="1400" dirty="0"/>
                    </a:p>
                  </a:txBody>
                  <a:tcPr/>
                </a:tc>
                <a:tc>
                  <a:txBody>
                    <a:bodyPr/>
                    <a:lstStyle/>
                    <a:p>
                      <a:r>
                        <a:rPr lang="es-MX" sz="1400" dirty="0"/>
                        <a:t>Modelo Cognitivo</a:t>
                      </a:r>
                      <a:endParaRPr lang="en-US" sz="1400" dirty="0"/>
                    </a:p>
                  </a:txBody>
                  <a:tcPr/>
                </a:tc>
                <a:tc>
                  <a:txBody>
                    <a:bodyPr/>
                    <a:lstStyle/>
                    <a:p>
                      <a:r>
                        <a:rPr lang="es-MX" sz="1400" dirty="0"/>
                        <a:t>Aprendizaje Automático</a:t>
                      </a:r>
                      <a:endParaRPr lang="en-US" sz="1400" dirty="0"/>
                    </a:p>
                  </a:txBody>
                  <a:tcPr/>
                </a:tc>
                <a:tc>
                  <a:txBody>
                    <a:bodyPr/>
                    <a:lstStyle/>
                    <a:p>
                      <a:r>
                        <a:rPr lang="es-MX" sz="1400" dirty="0"/>
                        <a:t>Similitudes/Diferencias</a:t>
                      </a:r>
                      <a:endParaRPr lang="en-US" sz="1400" dirty="0"/>
                    </a:p>
                  </a:txBody>
                  <a:tcPr/>
                </a:tc>
                <a:extLst>
                  <a:ext uri="{0D108BD9-81ED-4DB2-BD59-A6C34878D82A}">
                    <a16:rowId xmlns:a16="http://schemas.microsoft.com/office/drawing/2014/main" val="2445318475"/>
                  </a:ext>
                </a:extLst>
              </a:tr>
              <a:tr h="370840">
                <a:tc>
                  <a:txBody>
                    <a:bodyPr/>
                    <a:lstStyle/>
                    <a:p>
                      <a:r>
                        <a:rPr lang="es-MX" sz="1400" dirty="0"/>
                        <a:t>Definición</a:t>
                      </a:r>
                      <a:endParaRPr lang="en-US" sz="1400" dirty="0"/>
                    </a:p>
                  </a:txBody>
                  <a:tcPr/>
                </a:tc>
                <a:tc>
                  <a:txBody>
                    <a:bodyPr/>
                    <a:lstStyle/>
                    <a:p>
                      <a:r>
                        <a:rPr lang="es-MX" sz="1400" dirty="0"/>
                        <a:t>Explica cómo los humanos procesan información.</a:t>
                      </a:r>
                      <a:endParaRPr lang="en-US" sz="1400" dirty="0"/>
                    </a:p>
                  </a:txBody>
                  <a:tcPr/>
                </a:tc>
                <a:tc>
                  <a:txBody>
                    <a:bodyPr/>
                    <a:lstStyle/>
                    <a:p>
                      <a:r>
                        <a:rPr lang="es-MX" sz="1400" dirty="0"/>
                        <a:t>Proceso en el que las máquinas aprenden patrones a partir de datos.</a:t>
                      </a:r>
                      <a:endParaRPr lang="en-US" sz="1400" dirty="0"/>
                    </a:p>
                  </a:txBody>
                  <a:tcPr/>
                </a:tc>
                <a:tc>
                  <a:txBody>
                    <a:bodyPr/>
                    <a:lstStyle/>
                    <a:p>
                      <a:r>
                        <a:rPr lang="es-MX" sz="1400" dirty="0"/>
                        <a:t>Ambos buscan modelar el aprendizaje, pero en distintos sistemas (humano/máquina).</a:t>
                      </a:r>
                      <a:endParaRPr lang="en-US" sz="1400" dirty="0"/>
                    </a:p>
                  </a:txBody>
                  <a:tcPr/>
                </a:tc>
                <a:extLst>
                  <a:ext uri="{0D108BD9-81ED-4DB2-BD59-A6C34878D82A}">
                    <a16:rowId xmlns:a16="http://schemas.microsoft.com/office/drawing/2014/main" val="3669967051"/>
                  </a:ext>
                </a:extLst>
              </a:tr>
              <a:tr h="370840">
                <a:tc>
                  <a:txBody>
                    <a:bodyPr/>
                    <a:lstStyle/>
                    <a:p>
                      <a:r>
                        <a:rPr lang="es-MX" sz="1400" dirty="0"/>
                        <a:t>Entrada de datos</a:t>
                      </a:r>
                      <a:endParaRPr lang="en-US" sz="1400" dirty="0"/>
                    </a:p>
                  </a:txBody>
                  <a:tcPr/>
                </a:tc>
                <a:tc>
                  <a:txBody>
                    <a:bodyPr/>
                    <a:lstStyle/>
                    <a:p>
                      <a:r>
                        <a:rPr lang="es-ES" sz="1400" dirty="0"/>
                        <a:t>Percepción sensorial (vista, oído, etc.). </a:t>
                      </a:r>
                      <a:endParaRPr lang="en-US" sz="1400" dirty="0"/>
                    </a:p>
                  </a:txBody>
                  <a:tcPr/>
                </a:tc>
                <a:tc>
                  <a:txBody>
                    <a:bodyPr/>
                    <a:lstStyle/>
                    <a:p>
                      <a:r>
                        <a:rPr lang="es-ES" sz="1400" dirty="0"/>
                        <a:t>Datos estructurados y no estructurados. </a:t>
                      </a:r>
                      <a:endParaRPr lang="en-US" sz="1400" dirty="0"/>
                    </a:p>
                  </a:txBody>
                  <a:tcPr/>
                </a:tc>
                <a:tc>
                  <a:txBody>
                    <a:bodyPr/>
                    <a:lstStyle/>
                    <a:p>
                      <a:r>
                        <a:rPr lang="es-ES" sz="1400" dirty="0"/>
                        <a:t>En ambos casos se requiere una fuente de información para aprender.</a:t>
                      </a:r>
                      <a:endParaRPr lang="en-US" sz="1400" dirty="0"/>
                    </a:p>
                  </a:txBody>
                  <a:tcPr/>
                </a:tc>
                <a:extLst>
                  <a:ext uri="{0D108BD9-81ED-4DB2-BD59-A6C34878D82A}">
                    <a16:rowId xmlns:a16="http://schemas.microsoft.com/office/drawing/2014/main" val="4043560887"/>
                  </a:ext>
                </a:extLst>
              </a:tr>
              <a:tr h="370840">
                <a:tc>
                  <a:txBody>
                    <a:bodyPr/>
                    <a:lstStyle/>
                    <a:p>
                      <a:r>
                        <a:rPr lang="es-MX" sz="1400" dirty="0"/>
                        <a:t>Procesamiento</a:t>
                      </a:r>
                      <a:endParaRPr lang="en-US" sz="1400" dirty="0"/>
                    </a:p>
                  </a:txBody>
                  <a:tcPr/>
                </a:tc>
                <a:tc>
                  <a:txBody>
                    <a:bodyPr/>
                    <a:lstStyle/>
                    <a:p>
                      <a:r>
                        <a:rPr lang="en-US" sz="1400" dirty="0" err="1"/>
                        <a:t>Atención</a:t>
                      </a:r>
                      <a:r>
                        <a:rPr lang="en-US" sz="1400" dirty="0"/>
                        <a:t>, </a:t>
                      </a:r>
                      <a:r>
                        <a:rPr lang="en-US" sz="1400" dirty="0" err="1"/>
                        <a:t>memoria</a:t>
                      </a:r>
                      <a:r>
                        <a:rPr lang="en-US" sz="1400" dirty="0"/>
                        <a:t>, y </a:t>
                      </a:r>
                      <a:r>
                        <a:rPr lang="en-US" sz="1400" dirty="0" err="1"/>
                        <a:t>razonamiento</a:t>
                      </a:r>
                      <a:r>
                        <a:rPr lang="en-US" sz="1400" dirty="0"/>
                        <a:t>. </a:t>
                      </a:r>
                    </a:p>
                  </a:txBody>
                  <a:tcPr/>
                </a:tc>
                <a:tc>
                  <a:txBody>
                    <a:bodyPr/>
                    <a:lstStyle/>
                    <a:p>
                      <a:r>
                        <a:rPr lang="en-US" sz="1400" dirty="0" err="1"/>
                        <a:t>Algoritmos</a:t>
                      </a:r>
                      <a:r>
                        <a:rPr lang="en-US" sz="1400" dirty="0"/>
                        <a:t> y </a:t>
                      </a:r>
                      <a:r>
                        <a:rPr lang="en-US" sz="1400" dirty="0" err="1"/>
                        <a:t>modelos</a:t>
                      </a:r>
                      <a:r>
                        <a:rPr lang="en-US" sz="1400" dirty="0"/>
                        <a:t> </a:t>
                      </a:r>
                      <a:r>
                        <a:rPr lang="en-US" sz="1400" dirty="0" err="1"/>
                        <a:t>matemáticos</a:t>
                      </a:r>
                      <a:r>
                        <a:rPr lang="en-US" sz="1400" dirty="0"/>
                        <a:t>.</a:t>
                      </a:r>
                    </a:p>
                  </a:txBody>
                  <a:tcPr/>
                </a:tc>
                <a:tc>
                  <a:txBody>
                    <a:bodyPr/>
                    <a:lstStyle/>
                    <a:p>
                      <a:r>
                        <a:rPr lang="es-ES" sz="1400" dirty="0"/>
                        <a:t>El cerebro usa mecanismos biológicos, mientras que las máquinas usan cálculos matemáticos.</a:t>
                      </a:r>
                      <a:endParaRPr lang="en-US" sz="1400" dirty="0"/>
                    </a:p>
                  </a:txBody>
                  <a:tcPr/>
                </a:tc>
                <a:extLst>
                  <a:ext uri="{0D108BD9-81ED-4DB2-BD59-A6C34878D82A}">
                    <a16:rowId xmlns:a16="http://schemas.microsoft.com/office/drawing/2014/main" val="208897308"/>
                  </a:ext>
                </a:extLst>
              </a:tr>
              <a:tr h="370840">
                <a:tc>
                  <a:txBody>
                    <a:bodyPr/>
                    <a:lstStyle/>
                    <a:p>
                      <a:r>
                        <a:rPr lang="es-MX" sz="1400" dirty="0"/>
                        <a:t>Almacenamiento</a:t>
                      </a:r>
                      <a:endParaRPr lang="en-US" sz="1400" dirty="0"/>
                    </a:p>
                  </a:txBody>
                  <a:tcPr/>
                </a:tc>
                <a:tc>
                  <a:txBody>
                    <a:bodyPr/>
                    <a:lstStyle/>
                    <a:p>
                      <a:r>
                        <a:rPr lang="es-ES" sz="1400" dirty="0"/>
                        <a:t>Memoria de corto y largo plazo.</a:t>
                      </a:r>
                      <a:endParaRPr lang="en-US" sz="1400" dirty="0"/>
                    </a:p>
                  </a:txBody>
                  <a:tcPr/>
                </a:tc>
                <a:tc>
                  <a:txBody>
                    <a:bodyPr/>
                    <a:lstStyle/>
                    <a:p>
                      <a:r>
                        <a:rPr lang="es-ES" sz="1400" dirty="0"/>
                        <a:t>Bases de datos y almacenamiento en caché.</a:t>
                      </a:r>
                      <a:endParaRPr lang="en-US" sz="1400" dirty="0"/>
                    </a:p>
                  </a:txBody>
                  <a:tcPr/>
                </a:tc>
                <a:tc>
                  <a:txBody>
                    <a:bodyPr/>
                    <a:lstStyle/>
                    <a:p>
                      <a:r>
                        <a:rPr lang="es-ES" sz="1400" dirty="0"/>
                        <a:t>Ambos sistemas requieren almacenamiento para usar información aprendida en el futuro.</a:t>
                      </a:r>
                      <a:endParaRPr lang="en-US" sz="1400" dirty="0"/>
                    </a:p>
                  </a:txBody>
                  <a:tcPr/>
                </a:tc>
                <a:extLst>
                  <a:ext uri="{0D108BD9-81ED-4DB2-BD59-A6C34878D82A}">
                    <a16:rowId xmlns:a16="http://schemas.microsoft.com/office/drawing/2014/main" val="130166884"/>
                  </a:ext>
                </a:extLst>
              </a:tr>
              <a:tr h="370840">
                <a:tc>
                  <a:txBody>
                    <a:bodyPr/>
                    <a:lstStyle/>
                    <a:p>
                      <a:r>
                        <a:rPr lang="es-MX" sz="1400" dirty="0"/>
                        <a:t>Generalización</a:t>
                      </a:r>
                      <a:endParaRPr lang="en-US" sz="1400" dirty="0"/>
                    </a:p>
                  </a:txBody>
                  <a:tcPr/>
                </a:tc>
                <a:tc>
                  <a:txBody>
                    <a:bodyPr/>
                    <a:lstStyle/>
                    <a:p>
                      <a:r>
                        <a:rPr lang="es-ES" sz="1400" dirty="0"/>
                        <a:t>Aplicar conocimiento s previos a nuevas situaciones.</a:t>
                      </a:r>
                      <a:endParaRPr lang="en-US" sz="1400" dirty="0"/>
                    </a:p>
                  </a:txBody>
                  <a:tcPr/>
                </a:tc>
                <a:tc>
                  <a:txBody>
                    <a:bodyPr/>
                    <a:lstStyle/>
                    <a:p>
                      <a:r>
                        <a:rPr lang="es-ES" sz="1400" dirty="0"/>
                        <a:t>Predicción en datos no vistos previamente.</a:t>
                      </a:r>
                      <a:endParaRPr lang="en-US" sz="1400" dirty="0"/>
                    </a:p>
                  </a:txBody>
                  <a:tcPr/>
                </a:tc>
                <a:tc>
                  <a:txBody>
                    <a:bodyPr/>
                    <a:lstStyle/>
                    <a:p>
                      <a:r>
                        <a:rPr lang="en-US" sz="1400" dirty="0"/>
                        <a:t>Ambos </a:t>
                      </a:r>
                      <a:r>
                        <a:rPr lang="en-US" sz="1400" dirty="0" err="1"/>
                        <a:t>buscan</a:t>
                      </a:r>
                      <a:r>
                        <a:rPr lang="en-US" sz="1400" dirty="0"/>
                        <a:t> </a:t>
                      </a:r>
                      <a:r>
                        <a:rPr lang="en-US" sz="1400" dirty="0" err="1"/>
                        <a:t>extrapolar</a:t>
                      </a:r>
                      <a:r>
                        <a:rPr lang="en-US" sz="1400" dirty="0"/>
                        <a:t> </a:t>
                      </a:r>
                      <a:r>
                        <a:rPr lang="en-US" sz="1400" dirty="0" err="1"/>
                        <a:t>patrones</a:t>
                      </a:r>
                      <a:r>
                        <a:rPr lang="en-US" sz="1400" dirty="0"/>
                        <a:t> </a:t>
                      </a:r>
                      <a:r>
                        <a:rPr lang="en-US" sz="1400" dirty="0" err="1"/>
                        <a:t>aprendidos</a:t>
                      </a:r>
                      <a:r>
                        <a:rPr lang="en-US" sz="1400" dirty="0"/>
                        <a:t> a </a:t>
                      </a:r>
                      <a:r>
                        <a:rPr lang="en-US" sz="1400" dirty="0" err="1"/>
                        <a:t>nuevos</a:t>
                      </a:r>
                      <a:r>
                        <a:rPr lang="en-US" sz="1400" dirty="0"/>
                        <a:t> </a:t>
                      </a:r>
                      <a:r>
                        <a:rPr lang="en-US" sz="1400" dirty="0" err="1"/>
                        <a:t>contextos</a:t>
                      </a:r>
                      <a:r>
                        <a:rPr lang="en-US" sz="1400" dirty="0"/>
                        <a:t>.</a:t>
                      </a:r>
                    </a:p>
                  </a:txBody>
                  <a:tcPr/>
                </a:tc>
                <a:extLst>
                  <a:ext uri="{0D108BD9-81ED-4DB2-BD59-A6C34878D82A}">
                    <a16:rowId xmlns:a16="http://schemas.microsoft.com/office/drawing/2014/main" val="1118536593"/>
                  </a:ext>
                </a:extLst>
              </a:tr>
            </a:tbl>
          </a:graphicData>
        </a:graphic>
      </p:graphicFrame>
    </p:spTree>
    <p:extLst>
      <p:ext uri="{BB962C8B-B14F-4D97-AF65-F5344CB8AC3E}">
        <p14:creationId xmlns:p14="http://schemas.microsoft.com/office/powerpoint/2010/main" val="3453138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8FC587E-E664-AADE-24AA-DF69F8C65221}"/>
              </a:ext>
            </a:extLst>
          </p:cNvPr>
          <p:cNvGraphicFramePr>
            <a:graphicFrameLocks noGrp="1"/>
          </p:cNvGraphicFramePr>
          <p:nvPr/>
        </p:nvGraphicFramePr>
        <p:xfrm>
          <a:off x="1143000" y="2009775"/>
          <a:ext cx="9906000" cy="3881120"/>
        </p:xfrm>
        <a:graphic>
          <a:graphicData uri="http://schemas.openxmlformats.org/drawingml/2006/table">
            <a:tbl>
              <a:tblPr firstRow="1" bandRow="1">
                <a:tableStyleId>{5C22544A-7EE6-4342-B048-85BDC9FD1C3A}</a:tableStyleId>
              </a:tblPr>
              <a:tblGrid>
                <a:gridCol w="2414016">
                  <a:extLst>
                    <a:ext uri="{9D8B030D-6E8A-4147-A177-3AD203B41FA5}">
                      <a16:colId xmlns:a16="http://schemas.microsoft.com/office/drawing/2014/main" val="1276111339"/>
                    </a:ext>
                  </a:extLst>
                </a:gridCol>
                <a:gridCol w="2538984">
                  <a:extLst>
                    <a:ext uri="{9D8B030D-6E8A-4147-A177-3AD203B41FA5}">
                      <a16:colId xmlns:a16="http://schemas.microsoft.com/office/drawing/2014/main" val="83386867"/>
                    </a:ext>
                  </a:extLst>
                </a:gridCol>
                <a:gridCol w="2476500">
                  <a:extLst>
                    <a:ext uri="{9D8B030D-6E8A-4147-A177-3AD203B41FA5}">
                      <a16:colId xmlns:a16="http://schemas.microsoft.com/office/drawing/2014/main" val="2484598398"/>
                    </a:ext>
                  </a:extLst>
                </a:gridCol>
                <a:gridCol w="2476500">
                  <a:extLst>
                    <a:ext uri="{9D8B030D-6E8A-4147-A177-3AD203B41FA5}">
                      <a16:colId xmlns:a16="http://schemas.microsoft.com/office/drawing/2014/main" val="1899701965"/>
                    </a:ext>
                  </a:extLst>
                </a:gridCol>
              </a:tblGrid>
              <a:tr h="370840">
                <a:tc>
                  <a:txBody>
                    <a:bodyPr/>
                    <a:lstStyle/>
                    <a:p>
                      <a:r>
                        <a:rPr lang="es-MX" sz="1400" dirty="0"/>
                        <a:t>Aspecto</a:t>
                      </a:r>
                      <a:endParaRPr lang="en-US" sz="1400" dirty="0"/>
                    </a:p>
                  </a:txBody>
                  <a:tcPr/>
                </a:tc>
                <a:tc>
                  <a:txBody>
                    <a:bodyPr/>
                    <a:lstStyle/>
                    <a:p>
                      <a:r>
                        <a:rPr lang="es-MX" sz="1400" dirty="0"/>
                        <a:t>Modelo Cognitivo</a:t>
                      </a:r>
                      <a:endParaRPr lang="en-US" sz="1400" dirty="0"/>
                    </a:p>
                  </a:txBody>
                  <a:tcPr/>
                </a:tc>
                <a:tc>
                  <a:txBody>
                    <a:bodyPr/>
                    <a:lstStyle/>
                    <a:p>
                      <a:r>
                        <a:rPr lang="es-MX" sz="1400" dirty="0"/>
                        <a:t>Aprendizaje Automático</a:t>
                      </a:r>
                      <a:endParaRPr lang="en-US" sz="1400" dirty="0"/>
                    </a:p>
                  </a:txBody>
                  <a:tcPr/>
                </a:tc>
                <a:tc>
                  <a:txBody>
                    <a:bodyPr/>
                    <a:lstStyle/>
                    <a:p>
                      <a:r>
                        <a:rPr lang="es-MX" sz="1400" dirty="0"/>
                        <a:t>Similitudes/Diferencias</a:t>
                      </a:r>
                      <a:endParaRPr lang="en-US" sz="1400" dirty="0"/>
                    </a:p>
                  </a:txBody>
                  <a:tcPr/>
                </a:tc>
                <a:extLst>
                  <a:ext uri="{0D108BD9-81ED-4DB2-BD59-A6C34878D82A}">
                    <a16:rowId xmlns:a16="http://schemas.microsoft.com/office/drawing/2014/main" val="831993882"/>
                  </a:ext>
                </a:extLst>
              </a:tr>
              <a:tr h="370840">
                <a:tc>
                  <a:txBody>
                    <a:bodyPr/>
                    <a:lstStyle/>
                    <a:p>
                      <a:r>
                        <a:rPr lang="es-MX" sz="1400" dirty="0"/>
                        <a:t>Adaptación</a:t>
                      </a:r>
                      <a:endParaRPr lang="en-US" sz="1400" dirty="0"/>
                    </a:p>
                  </a:txBody>
                  <a:tcPr/>
                </a:tc>
                <a:tc>
                  <a:txBody>
                    <a:bodyPr/>
                    <a:lstStyle/>
                    <a:p>
                      <a:r>
                        <a:rPr lang="es-MX" sz="1400" dirty="0"/>
                        <a:t>Aprendizaje a partir de nuevas experiencias.</a:t>
                      </a:r>
                      <a:endParaRPr lang="en-US" sz="1400" dirty="0"/>
                    </a:p>
                  </a:txBody>
                  <a:tcPr/>
                </a:tc>
                <a:tc>
                  <a:txBody>
                    <a:bodyPr/>
                    <a:lstStyle/>
                    <a:p>
                      <a:r>
                        <a:rPr lang="es-MX" sz="1400" dirty="0"/>
                        <a:t>Ajuste del modelo basado en nuevos datos.</a:t>
                      </a:r>
                      <a:endParaRPr lang="en-US" sz="1400" dirty="0"/>
                    </a:p>
                  </a:txBody>
                  <a:tcPr/>
                </a:tc>
                <a:tc>
                  <a:txBody>
                    <a:bodyPr/>
                    <a:lstStyle/>
                    <a:p>
                      <a:r>
                        <a:rPr lang="es-MX" sz="1400" dirty="0"/>
                        <a:t>Ambos mejoran con experiencia, aunque en el cerebro es más flexible.</a:t>
                      </a:r>
                      <a:endParaRPr lang="en-US" sz="1400" dirty="0"/>
                    </a:p>
                  </a:txBody>
                  <a:tcPr/>
                </a:tc>
                <a:extLst>
                  <a:ext uri="{0D108BD9-81ED-4DB2-BD59-A6C34878D82A}">
                    <a16:rowId xmlns:a16="http://schemas.microsoft.com/office/drawing/2014/main" val="1725834015"/>
                  </a:ext>
                </a:extLst>
              </a:tr>
              <a:tr h="370840">
                <a:tc>
                  <a:txBody>
                    <a:bodyPr/>
                    <a:lstStyle/>
                    <a:p>
                      <a:r>
                        <a:rPr lang="es-MX" sz="1400" dirty="0"/>
                        <a:t>Errores y Corrección</a:t>
                      </a:r>
                      <a:endParaRPr lang="en-US" sz="1400" dirty="0"/>
                    </a:p>
                  </a:txBody>
                  <a:tcPr/>
                </a:tc>
                <a:tc>
                  <a:txBody>
                    <a:bodyPr/>
                    <a:lstStyle/>
                    <a:p>
                      <a:r>
                        <a:rPr lang="en-US" sz="1400" dirty="0" err="1"/>
                        <a:t>Retroalimentación</a:t>
                      </a:r>
                      <a:r>
                        <a:rPr lang="en-US" sz="1400" dirty="0"/>
                        <a:t> y </a:t>
                      </a:r>
                      <a:r>
                        <a:rPr lang="en-US" sz="1400" dirty="0" err="1"/>
                        <a:t>aprendizaje</a:t>
                      </a:r>
                      <a:r>
                        <a:rPr lang="en-US" sz="1400" dirty="0"/>
                        <a:t> </a:t>
                      </a:r>
                      <a:r>
                        <a:rPr lang="en-US" sz="1400" dirty="0" err="1"/>
                        <a:t>por</a:t>
                      </a:r>
                      <a:r>
                        <a:rPr lang="en-US" sz="1400" dirty="0"/>
                        <a:t> </a:t>
                      </a:r>
                      <a:r>
                        <a:rPr lang="en-US" sz="1400" dirty="0" err="1"/>
                        <a:t>ensayo</a:t>
                      </a:r>
                      <a:r>
                        <a:rPr lang="en-US" sz="1400" dirty="0"/>
                        <a:t> y error.</a:t>
                      </a:r>
                    </a:p>
                  </a:txBody>
                  <a:tcPr/>
                </a:tc>
                <a:tc>
                  <a:txBody>
                    <a:bodyPr/>
                    <a:lstStyle/>
                    <a:p>
                      <a:r>
                        <a:rPr lang="es-MX" sz="1400" dirty="0"/>
                        <a:t>Optimización del modelo con técnicas como </a:t>
                      </a:r>
                      <a:r>
                        <a:rPr lang="es-MX" sz="1400" dirty="0" err="1"/>
                        <a:t>backpropagation</a:t>
                      </a:r>
                      <a:r>
                        <a:rPr lang="es-MX" sz="1400" dirty="0"/>
                        <a:t>.</a:t>
                      </a:r>
                      <a:endParaRPr lang="en-US" sz="1400" dirty="0"/>
                    </a:p>
                  </a:txBody>
                  <a:tcPr/>
                </a:tc>
                <a:tc>
                  <a:txBody>
                    <a:bodyPr/>
                    <a:lstStyle/>
                    <a:p>
                      <a:r>
                        <a:rPr lang="es-MX" sz="1400" dirty="0"/>
                        <a:t>Ambos tienen mecanismos de ajuste, aunque los humanos pueden aprender sin retroalimentación explícita.</a:t>
                      </a:r>
                      <a:endParaRPr lang="en-US" sz="1400" dirty="0"/>
                    </a:p>
                  </a:txBody>
                  <a:tcPr/>
                </a:tc>
                <a:extLst>
                  <a:ext uri="{0D108BD9-81ED-4DB2-BD59-A6C34878D82A}">
                    <a16:rowId xmlns:a16="http://schemas.microsoft.com/office/drawing/2014/main" val="3838860741"/>
                  </a:ext>
                </a:extLst>
              </a:tr>
              <a:tr h="370840">
                <a:tc>
                  <a:txBody>
                    <a:bodyPr/>
                    <a:lstStyle/>
                    <a:p>
                      <a:r>
                        <a:rPr lang="es-MX" sz="1400" dirty="0"/>
                        <a:t>Decisión</a:t>
                      </a:r>
                      <a:endParaRPr lang="en-US" sz="1400" dirty="0"/>
                    </a:p>
                  </a:txBody>
                  <a:tcPr/>
                </a:tc>
                <a:tc>
                  <a:txBody>
                    <a:bodyPr/>
                    <a:lstStyle/>
                    <a:p>
                      <a:r>
                        <a:rPr lang="es-MX" sz="1400" dirty="0"/>
                        <a:t>Basada en lógica, emociones y contexto.</a:t>
                      </a:r>
                      <a:endParaRPr lang="en-US" sz="1400" dirty="0"/>
                    </a:p>
                  </a:txBody>
                  <a:tcPr/>
                </a:tc>
                <a:tc>
                  <a:txBody>
                    <a:bodyPr/>
                    <a:lstStyle/>
                    <a:p>
                      <a:r>
                        <a:rPr lang="es-MX" sz="1400" dirty="0"/>
                        <a:t>Basada en cálculos probabilísticos.</a:t>
                      </a:r>
                      <a:endParaRPr lang="en-US" sz="1400" dirty="0"/>
                    </a:p>
                  </a:txBody>
                  <a:tcPr/>
                </a:tc>
                <a:tc>
                  <a:txBody>
                    <a:bodyPr/>
                    <a:lstStyle/>
                    <a:p>
                      <a:r>
                        <a:rPr lang="es-MX" sz="1400" dirty="0"/>
                        <a:t>Las decisiones humanas son más subjetivas, mientras que las máquinas siguen patrones matemáticos.</a:t>
                      </a:r>
                      <a:endParaRPr lang="en-US" sz="1400" dirty="0"/>
                    </a:p>
                  </a:txBody>
                  <a:tcPr/>
                </a:tc>
                <a:extLst>
                  <a:ext uri="{0D108BD9-81ED-4DB2-BD59-A6C34878D82A}">
                    <a16:rowId xmlns:a16="http://schemas.microsoft.com/office/drawing/2014/main" val="2554812201"/>
                  </a:ext>
                </a:extLst>
              </a:tr>
              <a:tr h="370840">
                <a:tc>
                  <a:txBody>
                    <a:bodyPr/>
                    <a:lstStyle/>
                    <a:p>
                      <a:r>
                        <a:rPr lang="es-MX" sz="1400" dirty="0"/>
                        <a:t>Capacidad de explicación</a:t>
                      </a:r>
                      <a:endParaRPr lang="en-US" sz="1400" dirty="0"/>
                    </a:p>
                  </a:txBody>
                  <a:tcPr/>
                </a:tc>
                <a:tc>
                  <a:txBody>
                    <a:bodyPr/>
                    <a:lstStyle/>
                    <a:p>
                      <a:r>
                        <a:rPr lang="en-US" sz="1400" dirty="0" err="1"/>
                        <a:t>Justificación</a:t>
                      </a:r>
                      <a:r>
                        <a:rPr lang="en-US" sz="1400" dirty="0"/>
                        <a:t> </a:t>
                      </a:r>
                      <a:r>
                        <a:rPr lang="en-US" sz="1400" dirty="0" err="1"/>
                        <a:t>subjetiva</a:t>
                      </a:r>
                      <a:r>
                        <a:rPr lang="en-US" sz="1400" dirty="0"/>
                        <a:t> del </a:t>
                      </a:r>
                      <a:r>
                        <a:rPr lang="en-US" sz="1400" dirty="0" err="1"/>
                        <a:t>conocimiento</a:t>
                      </a:r>
                      <a:r>
                        <a:rPr lang="en-US" sz="1400" dirty="0"/>
                        <a:t>.</a:t>
                      </a:r>
                    </a:p>
                  </a:txBody>
                  <a:tcPr/>
                </a:tc>
                <a:tc>
                  <a:txBody>
                    <a:bodyPr/>
                    <a:lstStyle/>
                    <a:p>
                      <a:r>
                        <a:rPr lang="es-ES" sz="1400" dirty="0"/>
                        <a:t>Interpretabilidad de modelos (ej. árboles de decisión, SHAP).</a:t>
                      </a:r>
                      <a:endParaRPr lang="en-US" sz="1400" dirty="0"/>
                    </a:p>
                  </a:txBody>
                  <a:tcPr/>
                </a:tc>
                <a:tc>
                  <a:txBody>
                    <a:bodyPr/>
                    <a:lstStyle/>
                    <a:p>
                      <a:r>
                        <a:rPr lang="es-ES" sz="1400" dirty="0"/>
                        <a:t>En humanos es más abstracta, en máquinas depende del modelo.</a:t>
                      </a:r>
                      <a:endParaRPr lang="en-US" sz="1400" dirty="0"/>
                    </a:p>
                  </a:txBody>
                  <a:tcPr/>
                </a:tc>
                <a:extLst>
                  <a:ext uri="{0D108BD9-81ED-4DB2-BD59-A6C34878D82A}">
                    <a16:rowId xmlns:a16="http://schemas.microsoft.com/office/drawing/2014/main" val="3934742647"/>
                  </a:ext>
                </a:extLst>
              </a:tr>
              <a:tr h="370840">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034036347"/>
                  </a:ext>
                </a:extLst>
              </a:tr>
            </a:tbl>
          </a:graphicData>
        </a:graphic>
      </p:graphicFrame>
    </p:spTree>
    <p:extLst>
      <p:ext uri="{BB962C8B-B14F-4D97-AF65-F5344CB8AC3E}">
        <p14:creationId xmlns:p14="http://schemas.microsoft.com/office/powerpoint/2010/main" val="3085089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42622-B146-CF84-54B9-7CD52AC01E96}"/>
              </a:ext>
            </a:extLst>
          </p:cNvPr>
          <p:cNvSpPr>
            <a:spLocks noGrp="1"/>
          </p:cNvSpPr>
          <p:nvPr>
            <p:ph type="title"/>
          </p:nvPr>
        </p:nvSpPr>
        <p:spPr/>
        <p:txBody>
          <a:bodyPr>
            <a:normAutofit/>
          </a:bodyPr>
          <a:lstStyle/>
          <a:p>
            <a:r>
              <a:rPr lang="es-MX" dirty="0"/>
              <a:t>referencias</a:t>
            </a:r>
            <a:endParaRPr lang="en-US" dirty="0"/>
          </a:p>
        </p:txBody>
      </p:sp>
      <p:sp>
        <p:nvSpPr>
          <p:cNvPr id="3" name="Content Placeholder 2">
            <a:extLst>
              <a:ext uri="{FF2B5EF4-FFF2-40B4-BE49-F238E27FC236}">
                <a16:creationId xmlns:a16="http://schemas.microsoft.com/office/drawing/2014/main" id="{8756AC73-4EC1-62EE-DDCD-E5357CC0195E}"/>
              </a:ext>
            </a:extLst>
          </p:cNvPr>
          <p:cNvSpPr>
            <a:spLocks noGrp="1"/>
          </p:cNvSpPr>
          <p:nvPr>
            <p:ph idx="1"/>
          </p:nvPr>
        </p:nvSpPr>
        <p:spPr/>
        <p:txBody>
          <a:bodyPr>
            <a:normAutofit fontScale="62500" lnSpcReduction="20000"/>
          </a:bodyPr>
          <a:lstStyle/>
          <a:p>
            <a:r>
              <a:rPr lang="es-ES" dirty="0"/>
              <a:t>Torres, B. (2019, 24 julio). ¿Qué es el aprendizaje automático y cómo funciona? - UNAM Global. UNAM Global - de la Comunidad Para la Comunidad. </a:t>
            </a:r>
            <a:r>
              <a:rPr lang="es-ES" dirty="0">
                <a:hlinkClick r:id="rId2"/>
              </a:rPr>
              <a:t>https://unamglobal.unam.mx/global_revista/que-es-el aprendizaje-</a:t>
            </a:r>
            <a:r>
              <a:rPr lang="es-ES" dirty="0" err="1">
                <a:hlinkClick r:id="rId2"/>
              </a:rPr>
              <a:t>automatico</a:t>
            </a:r>
            <a:r>
              <a:rPr lang="es-ES" dirty="0">
                <a:hlinkClick r:id="rId2"/>
              </a:rPr>
              <a:t>-y-como-funciona/</a:t>
            </a:r>
            <a:endParaRPr lang="es-ES" dirty="0"/>
          </a:p>
          <a:p>
            <a:r>
              <a:rPr lang="es-ES" dirty="0"/>
              <a:t>Guerrero, B. (2024, 25 octubre). La adquisición de datos en el aprendizaje automático. </a:t>
            </a:r>
            <a:r>
              <a:rPr lang="es-ES" dirty="0" err="1"/>
              <a:t>Emeritus</a:t>
            </a:r>
            <a:r>
              <a:rPr lang="es-ES" dirty="0"/>
              <a:t> </a:t>
            </a:r>
            <a:r>
              <a:rPr lang="es-ES" dirty="0" err="1"/>
              <a:t>Latam</a:t>
            </a:r>
            <a:r>
              <a:rPr lang="es-ES" dirty="0"/>
              <a:t>. </a:t>
            </a:r>
            <a:r>
              <a:rPr lang="es-ES" dirty="0">
                <a:hlinkClick r:id="rId3"/>
              </a:rPr>
              <a:t>https://latam.emeritus.org/blogs/la-adquisicion-de-datos-en el-aprendizaje-</a:t>
            </a:r>
            <a:r>
              <a:rPr lang="es-ES" dirty="0" err="1">
                <a:hlinkClick r:id="rId3"/>
              </a:rPr>
              <a:t>automatico</a:t>
            </a:r>
            <a:r>
              <a:rPr lang="es-ES" dirty="0">
                <a:hlinkClick r:id="rId3"/>
              </a:rPr>
              <a:t>/</a:t>
            </a:r>
            <a:endParaRPr lang="es-ES" dirty="0"/>
          </a:p>
          <a:p>
            <a:r>
              <a:rPr lang="es-ES" dirty="0"/>
              <a:t>Arabella. (2023, 25 septiembre). Preprocesamiento de datos. </a:t>
            </a:r>
            <a:r>
              <a:rPr lang="es-ES" dirty="0" err="1"/>
              <a:t>TechEdu</a:t>
            </a:r>
            <a:r>
              <a:rPr lang="es-ES" dirty="0"/>
              <a:t>. </a:t>
            </a:r>
            <a:r>
              <a:rPr lang="es-ES" dirty="0">
                <a:hlinkClick r:id="rId4"/>
              </a:rPr>
              <a:t>https://techlib.net/techedu/preprocesamiento-de datos/</a:t>
            </a:r>
            <a:endParaRPr lang="es-ES" dirty="0"/>
          </a:p>
          <a:p>
            <a:r>
              <a:rPr lang="es-ES" dirty="0"/>
              <a:t>adviesbedrijven.nl. (2024, 19 diciembre). ¿Cómo se entrena un modelo de aprendizaje automático? </a:t>
            </a:r>
            <a:r>
              <a:rPr lang="es-ES" dirty="0">
                <a:hlinkClick r:id="rId5"/>
              </a:rPr>
              <a:t>https://vivomundo.es/como-se-entrena-un-modelo-de aprendizaje-</a:t>
            </a:r>
            <a:r>
              <a:rPr lang="es-ES" dirty="0" err="1">
                <a:hlinkClick r:id="rId5"/>
              </a:rPr>
              <a:t>automatico</a:t>
            </a:r>
            <a:r>
              <a:rPr lang="es-ES" dirty="0">
                <a:hlinkClick r:id="rId5"/>
              </a:rPr>
              <a:t>/</a:t>
            </a:r>
            <a:endParaRPr lang="es-ES" dirty="0"/>
          </a:p>
          <a:p>
            <a:r>
              <a:rPr lang="es-ES" dirty="0"/>
              <a:t>Técnicas de evaluación de modelos de aprendizaje automático. (s. f.). </a:t>
            </a:r>
            <a:r>
              <a:rPr lang="es-ES" dirty="0">
                <a:hlinkClick r:id="rId6"/>
              </a:rPr>
              <a:t>https://es.innovatiana.com/post/how-to-evaluate-ai-models</a:t>
            </a:r>
            <a:endParaRPr lang="es-ES" dirty="0"/>
          </a:p>
          <a:p>
            <a:r>
              <a:rPr lang="es-ES" dirty="0"/>
              <a:t>IT Digital Media </a:t>
            </a:r>
            <a:r>
              <a:rPr lang="es-ES" dirty="0" err="1"/>
              <a:t>Group</a:t>
            </a:r>
            <a:r>
              <a:rPr lang="es-ES" dirty="0"/>
              <a:t>. (2021, 29 julio). 5 pasos para la implementación del aprendizaje automático. Gestión de Información | </a:t>
            </a:r>
            <a:r>
              <a:rPr lang="es-ES" dirty="0" err="1"/>
              <a:t>Discover</a:t>
            </a:r>
            <a:r>
              <a:rPr lang="es-ES" dirty="0"/>
              <a:t> </a:t>
            </a:r>
            <a:r>
              <a:rPr lang="es-ES" dirty="0" err="1"/>
              <a:t>The</a:t>
            </a:r>
            <a:r>
              <a:rPr lang="es-ES" dirty="0"/>
              <a:t> New. </a:t>
            </a:r>
            <a:r>
              <a:rPr lang="es-ES" dirty="0">
                <a:hlinkClick r:id="rId7"/>
              </a:rPr>
              <a:t>https://discoverthenew.ituser.es/predictive-analytics/2021/07/5-pasos-para-la-implementacion-del-aprendizaje-automatico</a:t>
            </a:r>
            <a:endParaRPr lang="es-ES" dirty="0"/>
          </a:p>
          <a:p>
            <a:endParaRPr lang="es-ES" dirty="0"/>
          </a:p>
        </p:txBody>
      </p:sp>
    </p:spTree>
    <p:extLst>
      <p:ext uri="{BB962C8B-B14F-4D97-AF65-F5344CB8AC3E}">
        <p14:creationId xmlns:p14="http://schemas.microsoft.com/office/powerpoint/2010/main" val="3436894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Sistemas Expertos: ¿Qué son y para qué sirven?">
            <a:extLst>
              <a:ext uri="{FF2B5EF4-FFF2-40B4-BE49-F238E27FC236}">
                <a16:creationId xmlns:a16="http://schemas.microsoft.com/office/drawing/2014/main" id="{31265D7C-FB41-4252-7AD1-EB7D16842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773" r="13907" b="-2"/>
          <a:stretch/>
        </p:blipFill>
        <p:spPr bwMode="auto">
          <a:xfrm>
            <a:off x="517869" y="508091"/>
            <a:ext cx="4221911" cy="583791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D4C5F195-D6EB-DC3C-4B9A-4D5B98F31C74}"/>
              </a:ext>
            </a:extLst>
          </p:cNvPr>
          <p:cNvSpPr>
            <a:spLocks noGrp="1"/>
          </p:cNvSpPr>
          <p:nvPr>
            <p:ph type="title"/>
          </p:nvPr>
        </p:nvSpPr>
        <p:spPr>
          <a:xfrm>
            <a:off x="5438762" y="976160"/>
            <a:ext cx="6232310" cy="1463040"/>
          </a:xfrm>
        </p:spPr>
        <p:txBody>
          <a:bodyPr>
            <a:normAutofit/>
          </a:bodyPr>
          <a:lstStyle/>
          <a:p>
            <a:r>
              <a:rPr lang="es-ES" sz="4400"/>
              <a:t>1. Enfoque Simbólico (Sistemas Expertos) </a:t>
            </a:r>
          </a:p>
        </p:txBody>
      </p:sp>
      <p:sp>
        <p:nvSpPr>
          <p:cNvPr id="3" name="Marcador de contenido 2">
            <a:extLst>
              <a:ext uri="{FF2B5EF4-FFF2-40B4-BE49-F238E27FC236}">
                <a16:creationId xmlns:a16="http://schemas.microsoft.com/office/drawing/2014/main" id="{99514BE1-DDB0-29FC-2221-00FC63CFC374}"/>
              </a:ext>
            </a:extLst>
          </p:cNvPr>
          <p:cNvSpPr>
            <a:spLocks noGrp="1"/>
          </p:cNvSpPr>
          <p:nvPr>
            <p:ph idx="1"/>
          </p:nvPr>
        </p:nvSpPr>
        <p:spPr>
          <a:xfrm>
            <a:off x="5438775" y="2577871"/>
            <a:ext cx="6232310" cy="3768137"/>
          </a:xfrm>
        </p:spPr>
        <p:txBody>
          <a:bodyPr>
            <a:normAutofit/>
          </a:bodyPr>
          <a:lstStyle/>
          <a:p>
            <a:r>
              <a:rPr lang="es-MX" sz="1600" dirty="0"/>
              <a:t>La inteligencia artificial (IA) simbólica es un subcampo de la IA que se centra en el procesamiento y la manipulación de símbolos o conceptos, en lugar de datos numéricos. El objetivo de la IA simbólica es construir sistemas inteligentes que puedan razonar y pensar como los humanos, representar y manipular el conocimiento y el razonamiento en función de reglas lógicas.</a:t>
            </a:r>
          </a:p>
        </p:txBody>
      </p:sp>
      <p:sp>
        <p:nvSpPr>
          <p:cNvPr id="2057" name="Freeform: Shape 2056">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51964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3074" name="Picture 2" descr="Qué es un sistema experto? Usos y aplicaciones en la IA">
            <a:extLst>
              <a:ext uri="{FF2B5EF4-FFF2-40B4-BE49-F238E27FC236}">
                <a16:creationId xmlns:a16="http://schemas.microsoft.com/office/drawing/2014/main" id="{1C5063EF-7C57-D992-B61F-D3EF4DBA52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83" r="42588" b="1"/>
          <a:stretch/>
        </p:blipFill>
        <p:spPr bwMode="auto">
          <a:xfrm>
            <a:off x="5958018" y="508090"/>
            <a:ext cx="5709726" cy="584698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D5B8A2F0-CB39-26CE-0AFF-3D00E0C3B77E}"/>
              </a:ext>
            </a:extLst>
          </p:cNvPr>
          <p:cNvSpPr>
            <a:spLocks noGrp="1"/>
          </p:cNvSpPr>
          <p:nvPr>
            <p:ph type="title"/>
          </p:nvPr>
        </p:nvSpPr>
        <p:spPr>
          <a:xfrm>
            <a:off x="517871" y="976160"/>
            <a:ext cx="4798200" cy="1463040"/>
          </a:xfrm>
        </p:spPr>
        <p:txBody>
          <a:bodyPr>
            <a:normAutofit/>
          </a:bodyPr>
          <a:lstStyle/>
          <a:p>
            <a:r>
              <a:rPr lang="es-MX" sz="4400" dirty="0"/>
              <a:t>Aplicación</a:t>
            </a:r>
            <a:br>
              <a:rPr lang="es-MX" sz="4400" dirty="0"/>
            </a:br>
            <a:endParaRPr lang="es-ES" sz="4400" dirty="0"/>
          </a:p>
        </p:txBody>
      </p:sp>
      <p:sp>
        <p:nvSpPr>
          <p:cNvPr id="3" name="Marcador de contenido 2">
            <a:extLst>
              <a:ext uri="{FF2B5EF4-FFF2-40B4-BE49-F238E27FC236}">
                <a16:creationId xmlns:a16="http://schemas.microsoft.com/office/drawing/2014/main" id="{37FDBCFB-3626-1FBA-84C1-814980C7553C}"/>
              </a:ext>
            </a:extLst>
          </p:cNvPr>
          <p:cNvSpPr>
            <a:spLocks noGrp="1"/>
          </p:cNvSpPr>
          <p:nvPr>
            <p:ph idx="1"/>
          </p:nvPr>
        </p:nvSpPr>
        <p:spPr>
          <a:xfrm>
            <a:off x="517871" y="2578608"/>
            <a:ext cx="4672966" cy="3767328"/>
          </a:xfrm>
        </p:spPr>
        <p:txBody>
          <a:bodyPr>
            <a:normAutofit/>
          </a:bodyPr>
          <a:lstStyle/>
          <a:p>
            <a:r>
              <a:rPr lang="es-MX" sz="1800"/>
              <a:t>Los sistemas expertos son programas que imitan el razonamiento de un especialista en un dominio específico. En el ámbito médico, existen sistemas como MYCIN, que fue desarrollado en la década de 1970 para ayudar a los doctores a diagnosticar enfermedades infecciosas.</a:t>
            </a:r>
            <a:endParaRPr lang="es-ES" sz="1800"/>
          </a:p>
        </p:txBody>
      </p:sp>
      <p:sp>
        <p:nvSpPr>
          <p:cNvPr id="3081" name="Rectangle 3080">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799562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descr="Cómo la Inteligencia Artificial llega al diagnóstico médico | Roche+">
            <a:extLst>
              <a:ext uri="{FF2B5EF4-FFF2-40B4-BE49-F238E27FC236}">
                <a16:creationId xmlns:a16="http://schemas.microsoft.com/office/drawing/2014/main" id="{EB42FD7E-FF51-BB86-3605-803F13E70C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221" r="37099" b="-1"/>
          <a:stretch/>
        </p:blipFill>
        <p:spPr bwMode="auto">
          <a:xfrm>
            <a:off x="517869" y="508091"/>
            <a:ext cx="4221911" cy="583791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DA8B933-C0DB-FDF3-195E-BEEFFB1E0EFA}"/>
              </a:ext>
            </a:extLst>
          </p:cNvPr>
          <p:cNvSpPr>
            <a:spLocks noGrp="1"/>
          </p:cNvSpPr>
          <p:nvPr>
            <p:ph type="title"/>
          </p:nvPr>
        </p:nvSpPr>
        <p:spPr>
          <a:xfrm>
            <a:off x="5438762" y="976160"/>
            <a:ext cx="6232310" cy="1463040"/>
          </a:xfrm>
        </p:spPr>
        <p:txBody>
          <a:bodyPr>
            <a:normAutofit/>
          </a:bodyPr>
          <a:lstStyle/>
          <a:p>
            <a:r>
              <a:rPr lang="es-MX" sz="4400" dirty="0"/>
              <a:t>Ventajas y Desventajas</a:t>
            </a:r>
            <a:endParaRPr lang="es-ES" sz="4400" dirty="0"/>
          </a:p>
        </p:txBody>
      </p:sp>
      <p:sp>
        <p:nvSpPr>
          <p:cNvPr id="3" name="Marcador de contenido 2">
            <a:extLst>
              <a:ext uri="{FF2B5EF4-FFF2-40B4-BE49-F238E27FC236}">
                <a16:creationId xmlns:a16="http://schemas.microsoft.com/office/drawing/2014/main" id="{6DA24A71-F8E2-A1D7-165B-6EA6B3BAD01B}"/>
              </a:ext>
            </a:extLst>
          </p:cNvPr>
          <p:cNvSpPr>
            <a:spLocks noGrp="1"/>
          </p:cNvSpPr>
          <p:nvPr>
            <p:ph idx="1"/>
          </p:nvPr>
        </p:nvSpPr>
        <p:spPr>
          <a:xfrm>
            <a:off x="5438762" y="2015896"/>
            <a:ext cx="6232310" cy="3768137"/>
          </a:xfrm>
        </p:spPr>
        <p:txBody>
          <a:bodyPr>
            <a:normAutofit fontScale="85000" lnSpcReduction="10000"/>
          </a:bodyPr>
          <a:lstStyle/>
          <a:p>
            <a:r>
              <a:rPr lang="es-MX" sz="1800" dirty="0"/>
              <a:t>Algunas de las ventajas que podemos encontrar son las siguientes:</a:t>
            </a:r>
          </a:p>
          <a:p>
            <a:r>
              <a:rPr lang="es-MX" sz="1800" dirty="0"/>
              <a:t>• </a:t>
            </a:r>
            <a:r>
              <a:rPr lang="es-MX" sz="1800" dirty="0" err="1"/>
              <a:t>Explicabilidad</a:t>
            </a:r>
            <a:r>
              <a:rPr lang="es-MX" sz="1800" dirty="0"/>
              <a:t> y Transparencia: Los sistemas basados en reglas ofrecen recomendaciones médicas con una lógica clara y justificable.</a:t>
            </a:r>
          </a:p>
          <a:p>
            <a:r>
              <a:rPr lang="es-MX" sz="1800" dirty="0"/>
              <a:t>• Consistencia en el Diagnóstico: El modelo simbólico siempre sigue las mismas reglas para evaluar síntomas y enfermedades.</a:t>
            </a:r>
          </a:p>
          <a:p>
            <a:endParaRPr lang="es-MX" sz="1800" dirty="0"/>
          </a:p>
          <a:p>
            <a:r>
              <a:rPr lang="es-MX" sz="1800" dirty="0"/>
              <a:t>Como desventajas del uso de este paradigma en esta aplicación podemos tener:</a:t>
            </a:r>
          </a:p>
          <a:p>
            <a:r>
              <a:rPr lang="es-MX" sz="1600" dirty="0"/>
              <a:t>• Conocimiento incompleto: la IA simbólica requiere un conocimiento completo y bien definido para funcionar correctamente. </a:t>
            </a:r>
          </a:p>
          <a:p>
            <a:r>
              <a:rPr lang="es-MX" sz="1600" dirty="0"/>
              <a:t>• Dificultad para manejar información incierta o ambigua: la IA simbólica se basa en representaciones precisas e inequívocas del conocimiento, lo que limita su capacidad de razonar eficazmente con datos inciertos o ambiguos.</a:t>
            </a:r>
            <a:endParaRPr lang="es-ES" sz="1800" dirty="0"/>
          </a:p>
        </p:txBody>
      </p:sp>
      <p:sp>
        <p:nvSpPr>
          <p:cNvPr id="4105" name="Freeform: Shape 4104">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21781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2" name="Picture 2" descr="La inteligencia artificial y las compras: las ventajas">
            <a:extLst>
              <a:ext uri="{FF2B5EF4-FFF2-40B4-BE49-F238E27FC236}">
                <a16:creationId xmlns:a16="http://schemas.microsoft.com/office/drawing/2014/main" id="{485FF837-9758-2880-594A-2F4F84DD0A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4205" r="29637" b="1"/>
          <a:stretch/>
        </p:blipFill>
        <p:spPr bwMode="auto">
          <a:xfrm>
            <a:off x="517869" y="508091"/>
            <a:ext cx="4221911" cy="583791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20D842A-63BC-AF2C-39A9-0DA1C9EE6288}"/>
              </a:ext>
            </a:extLst>
          </p:cNvPr>
          <p:cNvSpPr>
            <a:spLocks noGrp="1"/>
          </p:cNvSpPr>
          <p:nvPr>
            <p:ph type="title"/>
          </p:nvPr>
        </p:nvSpPr>
        <p:spPr>
          <a:xfrm>
            <a:off x="5438762" y="976160"/>
            <a:ext cx="6232310" cy="1463040"/>
          </a:xfrm>
        </p:spPr>
        <p:txBody>
          <a:bodyPr>
            <a:normAutofit/>
          </a:bodyPr>
          <a:lstStyle/>
          <a:p>
            <a:r>
              <a:rPr lang="es-MX" sz="4400"/>
              <a:t>Aplicación</a:t>
            </a:r>
            <a:endParaRPr lang="es-ES" sz="4400"/>
          </a:p>
        </p:txBody>
      </p:sp>
      <p:sp>
        <p:nvSpPr>
          <p:cNvPr id="3" name="Marcador de contenido 2">
            <a:extLst>
              <a:ext uri="{FF2B5EF4-FFF2-40B4-BE49-F238E27FC236}">
                <a16:creationId xmlns:a16="http://schemas.microsoft.com/office/drawing/2014/main" id="{91BC9727-E7E2-1270-0FE4-C35FCB8DCC62}"/>
              </a:ext>
            </a:extLst>
          </p:cNvPr>
          <p:cNvSpPr>
            <a:spLocks noGrp="1"/>
          </p:cNvSpPr>
          <p:nvPr>
            <p:ph idx="1"/>
          </p:nvPr>
        </p:nvSpPr>
        <p:spPr>
          <a:xfrm>
            <a:off x="5438775" y="2577871"/>
            <a:ext cx="6232310" cy="3768137"/>
          </a:xfrm>
        </p:spPr>
        <p:txBody>
          <a:bodyPr>
            <a:normAutofit/>
          </a:bodyPr>
          <a:lstStyle/>
          <a:p>
            <a:r>
              <a:rPr lang="es-MX" sz="1800" dirty="0"/>
              <a:t>Otro ejemplo donde podría ser aplicado el enfoque simbólico es en un sistema de recomendación de productos. En una plataforma de comercio electrónico, un sistema de recomendación simbólico puede sugerir productos complementarios según reglas predefinidas.</a:t>
            </a:r>
            <a:endParaRPr lang="es-ES" sz="1800" dirty="0"/>
          </a:p>
        </p:txBody>
      </p:sp>
      <p:sp>
        <p:nvSpPr>
          <p:cNvPr id="5129" name="Freeform: Shape 5128">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80631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7" name="Rectangle 6150">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6146" name="Picture 2" descr="Sistemas expertos para la IA | Blog Santander Open Academy">
            <a:extLst>
              <a:ext uri="{FF2B5EF4-FFF2-40B4-BE49-F238E27FC236}">
                <a16:creationId xmlns:a16="http://schemas.microsoft.com/office/drawing/2014/main" id="{A9DBD3FE-1434-1944-E87D-5211896EA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9115" r="5747" b="1"/>
          <a:stretch/>
        </p:blipFill>
        <p:spPr bwMode="auto">
          <a:xfrm>
            <a:off x="517868" y="508090"/>
            <a:ext cx="5705856" cy="5846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F9846B0-B2A6-6AD9-438A-EE84238E582D}"/>
              </a:ext>
            </a:extLst>
          </p:cNvPr>
          <p:cNvSpPr>
            <a:spLocks noGrp="1"/>
          </p:cNvSpPr>
          <p:nvPr>
            <p:ph type="title"/>
          </p:nvPr>
        </p:nvSpPr>
        <p:spPr>
          <a:xfrm>
            <a:off x="7001547" y="976160"/>
            <a:ext cx="4822899" cy="1463040"/>
          </a:xfrm>
        </p:spPr>
        <p:txBody>
          <a:bodyPr>
            <a:normAutofit/>
          </a:bodyPr>
          <a:lstStyle/>
          <a:p>
            <a:r>
              <a:rPr lang="es-MX" sz="4400"/>
              <a:t>Ventajas y Desventajas</a:t>
            </a:r>
            <a:endParaRPr lang="es-ES" sz="4400"/>
          </a:p>
        </p:txBody>
      </p:sp>
      <p:sp>
        <p:nvSpPr>
          <p:cNvPr id="3" name="Marcador de contenido 2">
            <a:extLst>
              <a:ext uri="{FF2B5EF4-FFF2-40B4-BE49-F238E27FC236}">
                <a16:creationId xmlns:a16="http://schemas.microsoft.com/office/drawing/2014/main" id="{9D9D0036-0024-DE2C-97E1-7239964CCD50}"/>
              </a:ext>
            </a:extLst>
          </p:cNvPr>
          <p:cNvSpPr>
            <a:spLocks noGrp="1"/>
          </p:cNvSpPr>
          <p:nvPr>
            <p:ph idx="1"/>
          </p:nvPr>
        </p:nvSpPr>
        <p:spPr>
          <a:xfrm>
            <a:off x="7001548" y="2295525"/>
            <a:ext cx="4672584" cy="4229100"/>
          </a:xfrm>
        </p:spPr>
        <p:txBody>
          <a:bodyPr>
            <a:noAutofit/>
          </a:bodyPr>
          <a:lstStyle/>
          <a:p>
            <a:pPr>
              <a:lnSpc>
                <a:spcPct val="100000"/>
              </a:lnSpc>
            </a:pPr>
            <a:r>
              <a:rPr lang="es-MX" sz="1100" dirty="0"/>
              <a:t>Las ventajas que podemos encontrar al aplicar este enfoque en este sistema son las siguientes: </a:t>
            </a:r>
          </a:p>
          <a:p>
            <a:pPr>
              <a:lnSpc>
                <a:spcPct val="100000"/>
              </a:lnSpc>
            </a:pPr>
            <a:r>
              <a:rPr lang="es-MX" sz="1100" dirty="0"/>
              <a:t>• Simplicidad y eficiencia: No requiere grandes volúmenes de datos ni modelos de </a:t>
            </a:r>
          </a:p>
          <a:p>
            <a:pPr>
              <a:lnSpc>
                <a:spcPct val="100000"/>
              </a:lnSpc>
            </a:pPr>
            <a:r>
              <a:rPr lang="es-MX" sz="1100" dirty="0"/>
              <a:t>aprendizaje automático complejos. </a:t>
            </a:r>
          </a:p>
          <a:p>
            <a:pPr>
              <a:lnSpc>
                <a:spcPct val="100000"/>
              </a:lnSpc>
            </a:pPr>
            <a:r>
              <a:rPr lang="es-MX" sz="1100" dirty="0"/>
              <a:t>• </a:t>
            </a:r>
            <a:r>
              <a:rPr lang="es-MX" sz="1100" dirty="0" err="1"/>
              <a:t>Explicabilidad</a:t>
            </a:r>
            <a:r>
              <a:rPr lang="es-MX" sz="1100" dirty="0"/>
              <a:t>: Puede justificar sus recomendaciones con base en reglas predefinidas. </a:t>
            </a:r>
          </a:p>
          <a:p>
            <a:pPr>
              <a:lnSpc>
                <a:spcPct val="100000"/>
              </a:lnSpc>
            </a:pPr>
            <a:r>
              <a:rPr lang="es-MX" sz="1100" dirty="0"/>
              <a:t>• Fácil mantenimiento: La estructura de reglas permite modificar las recomendaciones sin necesidad de reentrenar un modelo.</a:t>
            </a:r>
          </a:p>
          <a:p>
            <a:pPr>
              <a:lnSpc>
                <a:spcPct val="100000"/>
              </a:lnSpc>
            </a:pPr>
            <a:endParaRPr lang="es-MX" sz="1100" dirty="0"/>
          </a:p>
          <a:p>
            <a:pPr>
              <a:lnSpc>
                <a:spcPct val="100000"/>
              </a:lnSpc>
            </a:pPr>
            <a:r>
              <a:rPr lang="es-MX" sz="1100" dirty="0"/>
              <a:t>Las desventajas que podrían presentarse al momento de aplicar este modelo serían las siguientes: </a:t>
            </a:r>
          </a:p>
          <a:p>
            <a:pPr>
              <a:lnSpc>
                <a:spcPct val="100000"/>
              </a:lnSpc>
            </a:pPr>
            <a:r>
              <a:rPr lang="es-MX" sz="1100" dirty="0"/>
              <a:t>• Falta de personalización: No adapta las recomendaciones según el comportamiento o preferencias individuales del usuario. </a:t>
            </a:r>
          </a:p>
          <a:p>
            <a:pPr>
              <a:lnSpc>
                <a:spcPct val="100000"/>
              </a:lnSpc>
            </a:pPr>
            <a:r>
              <a:rPr lang="es-MX" sz="1100" dirty="0"/>
              <a:t>• Dependencia de reglas manuales: La efectividad del sistema depende de la calidad y actualización constante de las reglas. </a:t>
            </a:r>
          </a:p>
          <a:p>
            <a:pPr>
              <a:lnSpc>
                <a:spcPct val="100000"/>
              </a:lnSpc>
            </a:pPr>
            <a:r>
              <a:rPr lang="es-MX" sz="1100" dirty="0"/>
              <a:t>• Limitaciones en la adaptabilidad: No puede identificar nuevas tendencias de compra sin intervención manual.</a:t>
            </a:r>
            <a:endParaRPr lang="es-ES" sz="1100" dirty="0"/>
          </a:p>
        </p:txBody>
      </p:sp>
      <p:sp>
        <p:nvSpPr>
          <p:cNvPr id="6158" name="Freeform: Shape 6152">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466756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170" name="Picture 2" descr="Modelos de la inteligencia artificial. El conexionista | La era de la  inteligencia artificial">
            <a:extLst>
              <a:ext uri="{FF2B5EF4-FFF2-40B4-BE49-F238E27FC236}">
                <a16:creationId xmlns:a16="http://schemas.microsoft.com/office/drawing/2014/main" id="{0F9523BC-A427-D916-8CB0-B62E1B631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513" r="4260" b="1"/>
          <a:stretch/>
        </p:blipFill>
        <p:spPr bwMode="auto">
          <a:xfrm>
            <a:off x="517866" y="2429691"/>
            <a:ext cx="6281929" cy="391631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844E5D17-6576-E9FE-2CA1-89740F841DBC}"/>
              </a:ext>
            </a:extLst>
          </p:cNvPr>
          <p:cNvSpPr>
            <a:spLocks noGrp="1"/>
          </p:cNvSpPr>
          <p:nvPr>
            <p:ph type="title"/>
          </p:nvPr>
        </p:nvSpPr>
        <p:spPr>
          <a:xfrm>
            <a:off x="517867" y="976160"/>
            <a:ext cx="6300216" cy="1322903"/>
          </a:xfrm>
        </p:spPr>
        <p:txBody>
          <a:bodyPr>
            <a:normAutofit/>
          </a:bodyPr>
          <a:lstStyle/>
          <a:p>
            <a:pPr>
              <a:lnSpc>
                <a:spcPct val="90000"/>
              </a:lnSpc>
            </a:pPr>
            <a:r>
              <a:rPr lang="es-ES" sz="4400"/>
              <a:t>2. Enfoque conexionista</a:t>
            </a:r>
          </a:p>
        </p:txBody>
      </p:sp>
      <p:sp>
        <p:nvSpPr>
          <p:cNvPr id="3" name="Marcador de contenido 2">
            <a:extLst>
              <a:ext uri="{FF2B5EF4-FFF2-40B4-BE49-F238E27FC236}">
                <a16:creationId xmlns:a16="http://schemas.microsoft.com/office/drawing/2014/main" id="{AB1EE4A8-6396-95C1-9448-DCD1E48BB632}"/>
              </a:ext>
            </a:extLst>
          </p:cNvPr>
          <p:cNvSpPr>
            <a:spLocks noGrp="1"/>
          </p:cNvSpPr>
          <p:nvPr>
            <p:ph idx="1"/>
          </p:nvPr>
        </p:nvSpPr>
        <p:spPr>
          <a:xfrm>
            <a:off x="7507223" y="1033272"/>
            <a:ext cx="4166909" cy="5312732"/>
          </a:xfrm>
        </p:spPr>
        <p:txBody>
          <a:bodyPr>
            <a:normAutofit/>
          </a:bodyPr>
          <a:lstStyle/>
          <a:p>
            <a:r>
              <a:rPr lang="es-MX" sz="1800"/>
              <a:t>Se basa en redes neuronales artificiales inspiradas en el cerebro humano. Este enfoque es capaz de aprender de datos y adaptarse a nuevas situaciones. Se ha utilizado con éxito en aplicaciones como el reconocimiento de imágenes y el procesamiento del lenguaje natural. Sin embargo, puede ser difícil entender cómo funcionan las redes neuronales.</a:t>
            </a:r>
            <a:endParaRPr lang="es-ES" sz="1800"/>
          </a:p>
        </p:txBody>
      </p:sp>
      <p:sp>
        <p:nvSpPr>
          <p:cNvPr id="7177" name="Rectangle 7176">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6499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8194" name="Picture 2" descr="Qué es la tecnología de reconocimiento facial de IA y cómo funciona? -  Brita Inteligencia Artificial">
            <a:extLst>
              <a:ext uri="{FF2B5EF4-FFF2-40B4-BE49-F238E27FC236}">
                <a16:creationId xmlns:a16="http://schemas.microsoft.com/office/drawing/2014/main" id="{FA91AF62-0DCC-9BBF-E261-4CF1CA966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697" r="25946"/>
          <a:stretch/>
        </p:blipFill>
        <p:spPr bwMode="auto">
          <a:xfrm>
            <a:off x="5958018" y="508090"/>
            <a:ext cx="5709726" cy="584698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73541DA-2900-CBF2-A45D-09BC9CE1F2B1}"/>
              </a:ext>
            </a:extLst>
          </p:cNvPr>
          <p:cNvSpPr>
            <a:spLocks noGrp="1"/>
          </p:cNvSpPr>
          <p:nvPr>
            <p:ph type="title"/>
          </p:nvPr>
        </p:nvSpPr>
        <p:spPr>
          <a:xfrm>
            <a:off x="517871" y="976160"/>
            <a:ext cx="4798200" cy="1463040"/>
          </a:xfrm>
        </p:spPr>
        <p:txBody>
          <a:bodyPr>
            <a:normAutofit/>
          </a:bodyPr>
          <a:lstStyle/>
          <a:p>
            <a:r>
              <a:rPr lang="es-MX" sz="4400"/>
              <a:t>Aplicaciones</a:t>
            </a:r>
            <a:endParaRPr lang="es-ES" sz="4400"/>
          </a:p>
        </p:txBody>
      </p:sp>
      <p:sp>
        <p:nvSpPr>
          <p:cNvPr id="3" name="Marcador de contenido 2">
            <a:extLst>
              <a:ext uri="{FF2B5EF4-FFF2-40B4-BE49-F238E27FC236}">
                <a16:creationId xmlns:a16="http://schemas.microsoft.com/office/drawing/2014/main" id="{D57DC9ED-14C8-5BED-24F6-9AA40C6CA015}"/>
              </a:ext>
            </a:extLst>
          </p:cNvPr>
          <p:cNvSpPr>
            <a:spLocks noGrp="1"/>
          </p:cNvSpPr>
          <p:nvPr>
            <p:ph idx="1"/>
          </p:nvPr>
        </p:nvSpPr>
        <p:spPr>
          <a:xfrm>
            <a:off x="517871" y="2578608"/>
            <a:ext cx="4672966" cy="3767328"/>
          </a:xfrm>
        </p:spPr>
        <p:txBody>
          <a:bodyPr>
            <a:normAutofit/>
          </a:bodyPr>
          <a:lstStyle/>
          <a:p>
            <a:r>
              <a:rPr lang="es-MX" sz="1800"/>
              <a:t>Las aplicaciones para este ejemplo en particular pueden ser muy amplios, es implementado en el desbloqueo de teléfonos inteligentes, sistemas de seguridad, software de redes sociales, entre otros ejemplos.</a:t>
            </a:r>
            <a:endParaRPr lang="es-ES" sz="1800"/>
          </a:p>
        </p:txBody>
      </p:sp>
      <p:sp>
        <p:nvSpPr>
          <p:cNvPr id="8201" name="Rectangle 8200">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576381837"/>
      </p:ext>
    </p:extLst>
  </p:cSld>
  <p:clrMapOvr>
    <a:masterClrMapping/>
  </p:clrMapOvr>
</p:sld>
</file>

<file path=ppt/theme/theme1.xml><?xml version="1.0" encoding="utf-8"?>
<a:theme xmlns:a="http://schemas.openxmlformats.org/drawingml/2006/main" name="GestaltVTI">
  <a:themeElements>
    <a:clrScheme name="Custom 86">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otalTime>128</TotalTime>
  <Words>2357</Words>
  <Application>Microsoft Office PowerPoint</Application>
  <PresentationFormat>Panorámica</PresentationFormat>
  <Paragraphs>157</Paragraphs>
  <Slides>27</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27</vt:i4>
      </vt:variant>
    </vt:vector>
  </HeadingPairs>
  <TitlesOfParts>
    <vt:vector size="30" baseType="lpstr">
      <vt:lpstr>Arial</vt:lpstr>
      <vt:lpstr>Bierstadt</vt:lpstr>
      <vt:lpstr>GestaltVTI</vt:lpstr>
      <vt:lpstr>Paradigmas de la Inteligencia Artificial</vt:lpstr>
      <vt:lpstr> </vt:lpstr>
      <vt:lpstr>1. Enfoque Simbólico (Sistemas Expertos) </vt:lpstr>
      <vt:lpstr>Aplicación </vt:lpstr>
      <vt:lpstr>Ventajas y Desventajas</vt:lpstr>
      <vt:lpstr>Aplicación</vt:lpstr>
      <vt:lpstr>Ventajas y Desventajas</vt:lpstr>
      <vt:lpstr>2. Enfoque conexionista</vt:lpstr>
      <vt:lpstr>Aplicaciones</vt:lpstr>
      <vt:lpstr>Ventajas y Desventajas</vt:lpstr>
      <vt:lpstr>Aplicaciones</vt:lpstr>
      <vt:lpstr>Ventajas y Desventajas</vt:lpstr>
      <vt:lpstr>Aprendizaje Automático</vt:lpstr>
      <vt:lpstr>Presentación de PowerPoint</vt:lpstr>
      <vt:lpstr>Adquisición de datos</vt:lpstr>
      <vt:lpstr>Tipos de datos</vt:lpstr>
      <vt:lpstr>Desafíos comunes en la adquisición de datos</vt:lpstr>
      <vt:lpstr>Preprocesamiento de datos</vt:lpstr>
      <vt:lpstr>Pasos</vt:lpstr>
      <vt:lpstr>Entrenamiento de modelo</vt:lpstr>
      <vt:lpstr>Pasos para un correcto entrenamiento del modelo</vt:lpstr>
      <vt:lpstr>Evaluación del modelo</vt:lpstr>
      <vt:lpstr>Principales objetivos de la evaluación de modelos</vt:lpstr>
      <vt:lpstr>Implementación del modelo</vt:lpstr>
      <vt:lpstr>Similitudes y diferencias entre el modelo cognitivo y el aprendizaje automático</vt:lpstr>
      <vt:lpstr>Presentación de PowerPoint</vt:lpstr>
      <vt:lpstr>referencias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Mateo Felix</dc:creator>
  <cp:lastModifiedBy>Mateo Felix</cp:lastModifiedBy>
  <cp:revision>1</cp:revision>
  <dcterms:created xsi:type="dcterms:W3CDTF">2025-03-10T04:04:04Z</dcterms:created>
  <dcterms:modified xsi:type="dcterms:W3CDTF">2025-03-10T06:12:14Z</dcterms:modified>
</cp:coreProperties>
</file>